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9" r:id="rId4"/>
    <p:sldId id="302" r:id="rId5"/>
    <p:sldId id="280" r:id="rId6"/>
    <p:sldId id="303" r:id="rId7"/>
    <p:sldId id="305" r:id="rId8"/>
    <p:sldId id="307" r:id="rId9"/>
    <p:sldId id="304" r:id="rId10"/>
    <p:sldId id="283" r:id="rId11"/>
    <p:sldId id="284" r:id="rId12"/>
    <p:sldId id="285" r:id="rId13"/>
    <p:sldId id="286" r:id="rId14"/>
    <p:sldId id="287" r:id="rId15"/>
    <p:sldId id="297" r:id="rId16"/>
    <p:sldId id="298" r:id="rId17"/>
    <p:sldId id="288" r:id="rId18"/>
    <p:sldId id="289" r:id="rId19"/>
    <p:sldId id="290" r:id="rId20"/>
    <p:sldId id="291" r:id="rId21"/>
    <p:sldId id="292" r:id="rId22"/>
    <p:sldId id="293" r:id="rId23"/>
    <p:sldId id="294" r:id="rId24"/>
    <p:sldId id="295" r:id="rId25"/>
    <p:sldId id="296" r:id="rId26"/>
    <p:sldId id="299" r:id="rId27"/>
    <p:sldId id="306" r:id="rId28"/>
    <p:sldId id="260" r:id="rId29"/>
    <p:sldId id="300" r:id="rId30"/>
    <p:sldId id="279"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3"/>
    <p:restoredTop sz="85961"/>
  </p:normalViewPr>
  <p:slideViewPr>
    <p:cSldViewPr snapToGrid="0" snapToObjects="1">
      <p:cViewPr>
        <p:scale>
          <a:sx n="96" d="100"/>
          <a:sy n="96" d="100"/>
        </p:scale>
        <p:origin x="384" y="-104"/>
      </p:cViewPr>
      <p:guideLst/>
    </p:cSldViewPr>
  </p:slideViewPr>
  <p:notesTextViewPr>
    <p:cViewPr>
      <p:scale>
        <a:sx n="1" d="1"/>
        <a:sy n="1" d="1"/>
      </p:scale>
      <p:origin x="0" y="0"/>
    </p:cViewPr>
  </p:notesTextViewPr>
  <p:sorterViewPr>
    <p:cViewPr>
      <p:scale>
        <a:sx n="152" d="100"/>
        <a:sy n="15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4071B-A26F-AB4E-9DE1-1AC8BF5FD9FD}" type="doc">
      <dgm:prSet loTypeId="urn:microsoft.com/office/officeart/2005/8/layout/process2" loCatId="" qsTypeId="urn:microsoft.com/office/officeart/2005/8/quickstyle/simple4" qsCatId="simple" csTypeId="urn:microsoft.com/office/officeart/2005/8/colors/accent1_2" csCatId="accent1" phldr="1"/>
      <dgm:spPr/>
    </dgm:pt>
    <dgm:pt modelId="{849A1126-67BA-124A-A4F4-9029C8CB10DF}">
      <dgm:prSet phldrT="[Text]"/>
      <dgm:spPr/>
      <dgm:t>
        <a:bodyPr/>
        <a:lstStyle/>
        <a:p>
          <a:r>
            <a:rPr lang="en-US" dirty="0" smtClean="0"/>
            <a:t>Understand</a:t>
          </a:r>
          <a:endParaRPr lang="en-US" dirty="0"/>
        </a:p>
      </dgm:t>
    </dgm:pt>
    <dgm:pt modelId="{E2F5738A-37D4-CB42-AC7D-6ECC8C3F4B36}" type="parTrans" cxnId="{718DC00C-8DF6-5541-96DF-A37C797BB420}">
      <dgm:prSet/>
      <dgm:spPr/>
      <dgm:t>
        <a:bodyPr/>
        <a:lstStyle/>
        <a:p>
          <a:endParaRPr lang="en-US"/>
        </a:p>
      </dgm:t>
    </dgm:pt>
    <dgm:pt modelId="{09D3D6B2-5043-DB44-A6ED-7869CE03AB32}" type="sibTrans" cxnId="{718DC00C-8DF6-5541-96DF-A37C797BB420}">
      <dgm:prSet/>
      <dgm:spPr/>
      <dgm:t>
        <a:bodyPr/>
        <a:lstStyle/>
        <a:p>
          <a:endParaRPr lang="en-US"/>
        </a:p>
      </dgm:t>
    </dgm:pt>
    <dgm:pt modelId="{73BA16EB-A563-5848-91E7-5A64EDAB35EF}">
      <dgm:prSet phldrT="[Text]"/>
      <dgm:spPr/>
      <dgm:t>
        <a:bodyPr/>
        <a:lstStyle/>
        <a:p>
          <a:r>
            <a:rPr lang="en-US" dirty="0" smtClean="0"/>
            <a:t>Cope</a:t>
          </a:r>
          <a:endParaRPr lang="en-US" dirty="0"/>
        </a:p>
      </dgm:t>
    </dgm:pt>
    <dgm:pt modelId="{562C864D-5587-EA46-A6B4-1A2766AC659A}" type="parTrans" cxnId="{0FFF6AB1-F1E1-F341-96FB-AEF55657EC3F}">
      <dgm:prSet/>
      <dgm:spPr/>
      <dgm:t>
        <a:bodyPr/>
        <a:lstStyle/>
        <a:p>
          <a:endParaRPr lang="en-US"/>
        </a:p>
      </dgm:t>
    </dgm:pt>
    <dgm:pt modelId="{B2A1BBA7-D613-6B41-919D-CE17D346C2EF}" type="sibTrans" cxnId="{0FFF6AB1-F1E1-F341-96FB-AEF55657EC3F}">
      <dgm:prSet/>
      <dgm:spPr/>
      <dgm:t>
        <a:bodyPr/>
        <a:lstStyle/>
        <a:p>
          <a:endParaRPr lang="en-US"/>
        </a:p>
      </dgm:t>
    </dgm:pt>
    <dgm:pt modelId="{81047CB2-DF2E-2A47-A417-EBF0A800A1C4}">
      <dgm:prSet phldrT="[Text]"/>
      <dgm:spPr/>
      <dgm:t>
        <a:bodyPr/>
        <a:lstStyle/>
        <a:p>
          <a:r>
            <a:rPr lang="en-US" dirty="0" smtClean="0"/>
            <a:t>Use</a:t>
          </a:r>
          <a:endParaRPr lang="en-US" dirty="0"/>
        </a:p>
      </dgm:t>
    </dgm:pt>
    <dgm:pt modelId="{4696F631-1455-E44D-84E6-4C56CAA10E77}" type="parTrans" cxnId="{AB8F65C7-7F17-054E-95D7-3C355C1BBBFE}">
      <dgm:prSet/>
      <dgm:spPr/>
      <dgm:t>
        <a:bodyPr/>
        <a:lstStyle/>
        <a:p>
          <a:endParaRPr lang="en-US"/>
        </a:p>
      </dgm:t>
    </dgm:pt>
    <dgm:pt modelId="{BAC49E28-ECDE-494A-8FC8-576E669A053A}" type="sibTrans" cxnId="{AB8F65C7-7F17-054E-95D7-3C355C1BBBFE}">
      <dgm:prSet/>
      <dgm:spPr/>
      <dgm:t>
        <a:bodyPr/>
        <a:lstStyle/>
        <a:p>
          <a:endParaRPr lang="en-US"/>
        </a:p>
      </dgm:t>
    </dgm:pt>
    <dgm:pt modelId="{F2F5547C-C8E3-7E49-A6FD-346BB463D7DC}" type="pres">
      <dgm:prSet presAssocID="{8F44071B-A26F-AB4E-9DE1-1AC8BF5FD9FD}" presName="linearFlow" presStyleCnt="0">
        <dgm:presLayoutVars>
          <dgm:resizeHandles val="exact"/>
        </dgm:presLayoutVars>
      </dgm:prSet>
      <dgm:spPr/>
    </dgm:pt>
    <dgm:pt modelId="{8BC1A343-176F-8C4A-BB70-8D3F1DD07D1D}" type="pres">
      <dgm:prSet presAssocID="{849A1126-67BA-124A-A4F4-9029C8CB10DF}" presName="node" presStyleLbl="node1" presStyleIdx="0" presStyleCnt="3" custScaleY="78416">
        <dgm:presLayoutVars>
          <dgm:bulletEnabled val="1"/>
        </dgm:presLayoutVars>
      </dgm:prSet>
      <dgm:spPr/>
      <dgm:t>
        <a:bodyPr/>
        <a:lstStyle/>
        <a:p>
          <a:endParaRPr lang="en-US"/>
        </a:p>
      </dgm:t>
    </dgm:pt>
    <dgm:pt modelId="{DBDE5712-BEFB-664F-AF72-F2632A50EBBC}" type="pres">
      <dgm:prSet presAssocID="{09D3D6B2-5043-DB44-A6ED-7869CE03AB32}" presName="sibTrans" presStyleLbl="sibTrans2D1" presStyleIdx="0" presStyleCnt="2" custScaleX="62758" custLinFactNeighborY="5344"/>
      <dgm:spPr/>
      <dgm:t>
        <a:bodyPr/>
        <a:lstStyle/>
        <a:p>
          <a:endParaRPr lang="en-US"/>
        </a:p>
      </dgm:t>
    </dgm:pt>
    <dgm:pt modelId="{9949E870-8DBA-0747-B0C4-DE925F926FFA}" type="pres">
      <dgm:prSet presAssocID="{09D3D6B2-5043-DB44-A6ED-7869CE03AB32}" presName="connectorText" presStyleLbl="sibTrans2D1" presStyleIdx="0" presStyleCnt="2"/>
      <dgm:spPr/>
      <dgm:t>
        <a:bodyPr/>
        <a:lstStyle/>
        <a:p>
          <a:endParaRPr lang="en-US"/>
        </a:p>
      </dgm:t>
    </dgm:pt>
    <dgm:pt modelId="{ECA42804-61CC-A84E-AC48-D733E3CA3A05}" type="pres">
      <dgm:prSet presAssocID="{73BA16EB-A563-5848-91E7-5A64EDAB35EF}" presName="node" presStyleLbl="node1" presStyleIdx="1" presStyleCnt="3" custScaleY="63243" custLinFactNeighborX="-339" custLinFactNeighborY="-16835">
        <dgm:presLayoutVars>
          <dgm:bulletEnabled val="1"/>
        </dgm:presLayoutVars>
      </dgm:prSet>
      <dgm:spPr/>
      <dgm:t>
        <a:bodyPr/>
        <a:lstStyle/>
        <a:p>
          <a:endParaRPr lang="en-US"/>
        </a:p>
      </dgm:t>
    </dgm:pt>
    <dgm:pt modelId="{1171B3F0-F14F-2649-B0D1-A6C3178960B2}" type="pres">
      <dgm:prSet presAssocID="{B2A1BBA7-D613-6B41-919D-CE17D346C2EF}" presName="sibTrans" presStyleLbl="sibTrans2D1" presStyleIdx="1" presStyleCnt="2" custScaleX="69470"/>
      <dgm:spPr/>
      <dgm:t>
        <a:bodyPr/>
        <a:lstStyle/>
        <a:p>
          <a:endParaRPr lang="en-US"/>
        </a:p>
      </dgm:t>
    </dgm:pt>
    <dgm:pt modelId="{3025D70C-178C-EF47-9DC3-A9361C12C858}" type="pres">
      <dgm:prSet presAssocID="{B2A1BBA7-D613-6B41-919D-CE17D346C2EF}" presName="connectorText" presStyleLbl="sibTrans2D1" presStyleIdx="1" presStyleCnt="2"/>
      <dgm:spPr/>
      <dgm:t>
        <a:bodyPr/>
        <a:lstStyle/>
        <a:p>
          <a:endParaRPr lang="en-US"/>
        </a:p>
      </dgm:t>
    </dgm:pt>
    <dgm:pt modelId="{92BAAC66-60D2-BE4C-9782-96B3E4324C2A}" type="pres">
      <dgm:prSet presAssocID="{81047CB2-DF2E-2A47-A417-EBF0A800A1C4}" presName="node" presStyleLbl="node1" presStyleIdx="2" presStyleCnt="3" custScaleY="118621" custLinFactNeighborY="-26455">
        <dgm:presLayoutVars>
          <dgm:bulletEnabled val="1"/>
        </dgm:presLayoutVars>
      </dgm:prSet>
      <dgm:spPr/>
      <dgm:t>
        <a:bodyPr/>
        <a:lstStyle/>
        <a:p>
          <a:endParaRPr lang="en-US"/>
        </a:p>
      </dgm:t>
    </dgm:pt>
  </dgm:ptLst>
  <dgm:cxnLst>
    <dgm:cxn modelId="{802B6190-BBDA-F242-8BBF-979D13D1439C}" type="presOf" srcId="{81047CB2-DF2E-2A47-A417-EBF0A800A1C4}" destId="{92BAAC66-60D2-BE4C-9782-96B3E4324C2A}" srcOrd="0" destOrd="0" presId="urn:microsoft.com/office/officeart/2005/8/layout/process2"/>
    <dgm:cxn modelId="{0FFF6AB1-F1E1-F341-96FB-AEF55657EC3F}" srcId="{8F44071B-A26F-AB4E-9DE1-1AC8BF5FD9FD}" destId="{73BA16EB-A563-5848-91E7-5A64EDAB35EF}" srcOrd="1" destOrd="0" parTransId="{562C864D-5587-EA46-A6B4-1A2766AC659A}" sibTransId="{B2A1BBA7-D613-6B41-919D-CE17D346C2EF}"/>
    <dgm:cxn modelId="{77ECC496-1B36-714D-856F-95C99130867D}" type="presOf" srcId="{09D3D6B2-5043-DB44-A6ED-7869CE03AB32}" destId="{9949E870-8DBA-0747-B0C4-DE925F926FFA}" srcOrd="1" destOrd="0" presId="urn:microsoft.com/office/officeart/2005/8/layout/process2"/>
    <dgm:cxn modelId="{E0117577-0737-CB4C-B3D2-FD191936121E}" type="presOf" srcId="{09D3D6B2-5043-DB44-A6ED-7869CE03AB32}" destId="{DBDE5712-BEFB-664F-AF72-F2632A50EBBC}" srcOrd="0" destOrd="0" presId="urn:microsoft.com/office/officeart/2005/8/layout/process2"/>
    <dgm:cxn modelId="{A43961D6-697C-FF45-AC0D-5D67F83E4D1C}" type="presOf" srcId="{849A1126-67BA-124A-A4F4-9029C8CB10DF}" destId="{8BC1A343-176F-8C4A-BB70-8D3F1DD07D1D}" srcOrd="0" destOrd="0" presId="urn:microsoft.com/office/officeart/2005/8/layout/process2"/>
    <dgm:cxn modelId="{AB8F65C7-7F17-054E-95D7-3C355C1BBBFE}" srcId="{8F44071B-A26F-AB4E-9DE1-1AC8BF5FD9FD}" destId="{81047CB2-DF2E-2A47-A417-EBF0A800A1C4}" srcOrd="2" destOrd="0" parTransId="{4696F631-1455-E44D-84E6-4C56CAA10E77}" sibTransId="{BAC49E28-ECDE-494A-8FC8-576E669A053A}"/>
    <dgm:cxn modelId="{718DC00C-8DF6-5541-96DF-A37C797BB420}" srcId="{8F44071B-A26F-AB4E-9DE1-1AC8BF5FD9FD}" destId="{849A1126-67BA-124A-A4F4-9029C8CB10DF}" srcOrd="0" destOrd="0" parTransId="{E2F5738A-37D4-CB42-AC7D-6ECC8C3F4B36}" sibTransId="{09D3D6B2-5043-DB44-A6ED-7869CE03AB32}"/>
    <dgm:cxn modelId="{99E93244-D34A-6B48-8703-FD24FFF30EEA}" type="presOf" srcId="{B2A1BBA7-D613-6B41-919D-CE17D346C2EF}" destId="{3025D70C-178C-EF47-9DC3-A9361C12C858}" srcOrd="1" destOrd="0" presId="urn:microsoft.com/office/officeart/2005/8/layout/process2"/>
    <dgm:cxn modelId="{7E1EBC02-150B-1B4D-B0C6-F86F252DCB00}" type="presOf" srcId="{8F44071B-A26F-AB4E-9DE1-1AC8BF5FD9FD}" destId="{F2F5547C-C8E3-7E49-A6FD-346BB463D7DC}" srcOrd="0" destOrd="0" presId="urn:microsoft.com/office/officeart/2005/8/layout/process2"/>
    <dgm:cxn modelId="{B3FB5D08-1C1A-774E-BE9A-603BE539F495}" type="presOf" srcId="{73BA16EB-A563-5848-91E7-5A64EDAB35EF}" destId="{ECA42804-61CC-A84E-AC48-D733E3CA3A05}" srcOrd="0" destOrd="0" presId="urn:microsoft.com/office/officeart/2005/8/layout/process2"/>
    <dgm:cxn modelId="{E1D0C0E9-C1AF-054D-8626-EF41B6CA21C3}" type="presOf" srcId="{B2A1BBA7-D613-6B41-919D-CE17D346C2EF}" destId="{1171B3F0-F14F-2649-B0D1-A6C3178960B2}" srcOrd="0" destOrd="0" presId="urn:microsoft.com/office/officeart/2005/8/layout/process2"/>
    <dgm:cxn modelId="{E4F16812-53F4-B041-88BE-50A09DFA91FA}" type="presParOf" srcId="{F2F5547C-C8E3-7E49-A6FD-346BB463D7DC}" destId="{8BC1A343-176F-8C4A-BB70-8D3F1DD07D1D}" srcOrd="0" destOrd="0" presId="urn:microsoft.com/office/officeart/2005/8/layout/process2"/>
    <dgm:cxn modelId="{143F1D03-1DD3-B940-9C92-E2FB2A4466B5}" type="presParOf" srcId="{F2F5547C-C8E3-7E49-A6FD-346BB463D7DC}" destId="{DBDE5712-BEFB-664F-AF72-F2632A50EBBC}" srcOrd="1" destOrd="0" presId="urn:microsoft.com/office/officeart/2005/8/layout/process2"/>
    <dgm:cxn modelId="{4C3033E7-C585-EA45-BA9C-D15D7278F701}" type="presParOf" srcId="{DBDE5712-BEFB-664F-AF72-F2632A50EBBC}" destId="{9949E870-8DBA-0747-B0C4-DE925F926FFA}" srcOrd="0" destOrd="0" presId="urn:microsoft.com/office/officeart/2005/8/layout/process2"/>
    <dgm:cxn modelId="{5D129FD9-716A-F940-B33A-362CC1FFACE0}" type="presParOf" srcId="{F2F5547C-C8E3-7E49-A6FD-346BB463D7DC}" destId="{ECA42804-61CC-A84E-AC48-D733E3CA3A05}" srcOrd="2" destOrd="0" presId="urn:microsoft.com/office/officeart/2005/8/layout/process2"/>
    <dgm:cxn modelId="{D1B238FE-C581-DE48-B37C-D730B14C5C85}" type="presParOf" srcId="{F2F5547C-C8E3-7E49-A6FD-346BB463D7DC}" destId="{1171B3F0-F14F-2649-B0D1-A6C3178960B2}" srcOrd="3" destOrd="0" presId="urn:microsoft.com/office/officeart/2005/8/layout/process2"/>
    <dgm:cxn modelId="{46666271-897B-CE47-9CBD-25CCC23FC884}" type="presParOf" srcId="{1171B3F0-F14F-2649-B0D1-A6C3178960B2}" destId="{3025D70C-178C-EF47-9DC3-A9361C12C858}" srcOrd="0" destOrd="0" presId="urn:microsoft.com/office/officeart/2005/8/layout/process2"/>
    <dgm:cxn modelId="{D3E1EDFF-0DE8-F94F-9DDC-B052CB976A86}" type="presParOf" srcId="{F2F5547C-C8E3-7E49-A6FD-346BB463D7DC}" destId="{92BAAC66-60D2-BE4C-9782-96B3E4324C2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4071B-A26F-AB4E-9DE1-1AC8BF5FD9FD}" type="doc">
      <dgm:prSet loTypeId="urn:microsoft.com/office/officeart/2005/8/layout/process2" loCatId="" qsTypeId="urn:microsoft.com/office/officeart/2005/8/quickstyle/simple4" qsCatId="simple" csTypeId="urn:microsoft.com/office/officeart/2005/8/colors/accent1_2" csCatId="accent1" phldr="1"/>
      <dgm:spPr/>
    </dgm:pt>
    <dgm:pt modelId="{849A1126-67BA-124A-A4F4-9029C8CB10DF}">
      <dgm:prSet phldrT="[Text]"/>
      <dgm:spPr/>
      <dgm:t>
        <a:bodyPr/>
        <a:lstStyle/>
        <a:p>
          <a:r>
            <a:rPr lang="en-US" dirty="0" smtClean="0"/>
            <a:t>Understand</a:t>
          </a:r>
          <a:endParaRPr lang="en-US" dirty="0"/>
        </a:p>
      </dgm:t>
    </dgm:pt>
    <dgm:pt modelId="{E2F5738A-37D4-CB42-AC7D-6ECC8C3F4B36}" type="parTrans" cxnId="{718DC00C-8DF6-5541-96DF-A37C797BB420}">
      <dgm:prSet/>
      <dgm:spPr/>
      <dgm:t>
        <a:bodyPr/>
        <a:lstStyle/>
        <a:p>
          <a:endParaRPr lang="en-US"/>
        </a:p>
      </dgm:t>
    </dgm:pt>
    <dgm:pt modelId="{09D3D6B2-5043-DB44-A6ED-7869CE03AB32}" type="sibTrans" cxnId="{718DC00C-8DF6-5541-96DF-A37C797BB420}">
      <dgm:prSet/>
      <dgm:spPr/>
      <dgm:t>
        <a:bodyPr/>
        <a:lstStyle/>
        <a:p>
          <a:endParaRPr lang="en-US"/>
        </a:p>
      </dgm:t>
    </dgm:pt>
    <dgm:pt modelId="{81047CB2-DF2E-2A47-A417-EBF0A800A1C4}">
      <dgm:prSet phldrT="[Text]"/>
      <dgm:spPr/>
      <dgm:t>
        <a:bodyPr/>
        <a:lstStyle/>
        <a:p>
          <a:r>
            <a:rPr lang="en-US" dirty="0" smtClean="0"/>
            <a:t>Design</a:t>
          </a:r>
          <a:endParaRPr lang="en-US" dirty="0"/>
        </a:p>
      </dgm:t>
    </dgm:pt>
    <dgm:pt modelId="{4696F631-1455-E44D-84E6-4C56CAA10E77}" type="parTrans" cxnId="{AB8F65C7-7F17-054E-95D7-3C355C1BBBFE}">
      <dgm:prSet/>
      <dgm:spPr/>
      <dgm:t>
        <a:bodyPr/>
        <a:lstStyle/>
        <a:p>
          <a:endParaRPr lang="en-US"/>
        </a:p>
      </dgm:t>
    </dgm:pt>
    <dgm:pt modelId="{BAC49E28-ECDE-494A-8FC8-576E669A053A}" type="sibTrans" cxnId="{AB8F65C7-7F17-054E-95D7-3C355C1BBBFE}">
      <dgm:prSet/>
      <dgm:spPr/>
      <dgm:t>
        <a:bodyPr/>
        <a:lstStyle/>
        <a:p>
          <a:endParaRPr lang="en-US"/>
        </a:p>
      </dgm:t>
    </dgm:pt>
    <dgm:pt modelId="{F2F5547C-C8E3-7E49-A6FD-346BB463D7DC}" type="pres">
      <dgm:prSet presAssocID="{8F44071B-A26F-AB4E-9DE1-1AC8BF5FD9FD}" presName="linearFlow" presStyleCnt="0">
        <dgm:presLayoutVars>
          <dgm:resizeHandles val="exact"/>
        </dgm:presLayoutVars>
      </dgm:prSet>
      <dgm:spPr/>
    </dgm:pt>
    <dgm:pt modelId="{8BC1A343-176F-8C4A-BB70-8D3F1DD07D1D}" type="pres">
      <dgm:prSet presAssocID="{849A1126-67BA-124A-A4F4-9029C8CB10DF}" presName="node" presStyleLbl="node1" presStyleIdx="0" presStyleCnt="2" custScaleY="78416">
        <dgm:presLayoutVars>
          <dgm:bulletEnabled val="1"/>
        </dgm:presLayoutVars>
      </dgm:prSet>
      <dgm:spPr/>
      <dgm:t>
        <a:bodyPr/>
        <a:lstStyle/>
        <a:p>
          <a:endParaRPr lang="en-US"/>
        </a:p>
      </dgm:t>
    </dgm:pt>
    <dgm:pt modelId="{DBDE5712-BEFB-664F-AF72-F2632A50EBBC}" type="pres">
      <dgm:prSet presAssocID="{09D3D6B2-5043-DB44-A6ED-7869CE03AB32}" presName="sibTrans" presStyleLbl="sibTrans2D1" presStyleIdx="0" presStyleCnt="1" custScaleX="62758" custLinFactNeighborY="5344"/>
      <dgm:spPr/>
      <dgm:t>
        <a:bodyPr/>
        <a:lstStyle/>
        <a:p>
          <a:endParaRPr lang="en-US"/>
        </a:p>
      </dgm:t>
    </dgm:pt>
    <dgm:pt modelId="{9949E870-8DBA-0747-B0C4-DE925F926FFA}" type="pres">
      <dgm:prSet presAssocID="{09D3D6B2-5043-DB44-A6ED-7869CE03AB32}" presName="connectorText" presStyleLbl="sibTrans2D1" presStyleIdx="0" presStyleCnt="1"/>
      <dgm:spPr/>
      <dgm:t>
        <a:bodyPr/>
        <a:lstStyle/>
        <a:p>
          <a:endParaRPr lang="en-US"/>
        </a:p>
      </dgm:t>
    </dgm:pt>
    <dgm:pt modelId="{92BAAC66-60D2-BE4C-9782-96B3E4324C2A}" type="pres">
      <dgm:prSet presAssocID="{81047CB2-DF2E-2A47-A417-EBF0A800A1C4}" presName="node" presStyleLbl="node1" presStyleIdx="1" presStyleCnt="2" custScaleY="118621" custLinFactNeighborY="-26455">
        <dgm:presLayoutVars>
          <dgm:bulletEnabled val="1"/>
        </dgm:presLayoutVars>
      </dgm:prSet>
      <dgm:spPr/>
      <dgm:t>
        <a:bodyPr/>
        <a:lstStyle/>
        <a:p>
          <a:endParaRPr lang="en-US"/>
        </a:p>
      </dgm:t>
    </dgm:pt>
  </dgm:ptLst>
  <dgm:cxnLst>
    <dgm:cxn modelId="{9B90DDF8-BC4F-4D4D-926E-9BB3BE836AA2}" type="presOf" srcId="{09D3D6B2-5043-DB44-A6ED-7869CE03AB32}" destId="{9949E870-8DBA-0747-B0C4-DE925F926FFA}" srcOrd="1" destOrd="0" presId="urn:microsoft.com/office/officeart/2005/8/layout/process2"/>
    <dgm:cxn modelId="{171F9F5B-2181-5B4D-95BD-C49D15ECF6AD}" type="presOf" srcId="{849A1126-67BA-124A-A4F4-9029C8CB10DF}" destId="{8BC1A343-176F-8C4A-BB70-8D3F1DD07D1D}" srcOrd="0" destOrd="0" presId="urn:microsoft.com/office/officeart/2005/8/layout/process2"/>
    <dgm:cxn modelId="{890FD025-F396-2441-A6B4-7C4A830337FE}" type="presOf" srcId="{09D3D6B2-5043-DB44-A6ED-7869CE03AB32}" destId="{DBDE5712-BEFB-664F-AF72-F2632A50EBBC}" srcOrd="0" destOrd="0" presId="urn:microsoft.com/office/officeart/2005/8/layout/process2"/>
    <dgm:cxn modelId="{A204F3E1-BC3C-4B46-9B2A-18F7B8D26962}" type="presOf" srcId="{8F44071B-A26F-AB4E-9DE1-1AC8BF5FD9FD}" destId="{F2F5547C-C8E3-7E49-A6FD-346BB463D7DC}" srcOrd="0" destOrd="0" presId="urn:microsoft.com/office/officeart/2005/8/layout/process2"/>
    <dgm:cxn modelId="{1E1DB14B-F990-7641-BAFB-12FD8450D9D9}" type="presOf" srcId="{81047CB2-DF2E-2A47-A417-EBF0A800A1C4}" destId="{92BAAC66-60D2-BE4C-9782-96B3E4324C2A}" srcOrd="0" destOrd="0" presId="urn:microsoft.com/office/officeart/2005/8/layout/process2"/>
    <dgm:cxn modelId="{AB8F65C7-7F17-054E-95D7-3C355C1BBBFE}" srcId="{8F44071B-A26F-AB4E-9DE1-1AC8BF5FD9FD}" destId="{81047CB2-DF2E-2A47-A417-EBF0A800A1C4}" srcOrd="1" destOrd="0" parTransId="{4696F631-1455-E44D-84E6-4C56CAA10E77}" sibTransId="{BAC49E28-ECDE-494A-8FC8-576E669A053A}"/>
    <dgm:cxn modelId="{718DC00C-8DF6-5541-96DF-A37C797BB420}" srcId="{8F44071B-A26F-AB4E-9DE1-1AC8BF5FD9FD}" destId="{849A1126-67BA-124A-A4F4-9029C8CB10DF}" srcOrd="0" destOrd="0" parTransId="{E2F5738A-37D4-CB42-AC7D-6ECC8C3F4B36}" sibTransId="{09D3D6B2-5043-DB44-A6ED-7869CE03AB32}"/>
    <dgm:cxn modelId="{F4BB9355-E331-424B-ADE5-C7A7DCFED224}" type="presParOf" srcId="{F2F5547C-C8E3-7E49-A6FD-346BB463D7DC}" destId="{8BC1A343-176F-8C4A-BB70-8D3F1DD07D1D}" srcOrd="0" destOrd="0" presId="urn:microsoft.com/office/officeart/2005/8/layout/process2"/>
    <dgm:cxn modelId="{EB516EE8-C97C-9040-A14C-F18C898678C3}" type="presParOf" srcId="{F2F5547C-C8E3-7E49-A6FD-346BB463D7DC}" destId="{DBDE5712-BEFB-664F-AF72-F2632A50EBBC}" srcOrd="1" destOrd="0" presId="urn:microsoft.com/office/officeart/2005/8/layout/process2"/>
    <dgm:cxn modelId="{76E53A23-8E5C-9848-9614-9B2B68327F89}" type="presParOf" srcId="{DBDE5712-BEFB-664F-AF72-F2632A50EBBC}" destId="{9949E870-8DBA-0747-B0C4-DE925F926FFA}" srcOrd="0" destOrd="0" presId="urn:microsoft.com/office/officeart/2005/8/layout/process2"/>
    <dgm:cxn modelId="{E2D5F787-8488-BF4F-8D2A-A6C3D669C271}" type="presParOf" srcId="{F2F5547C-C8E3-7E49-A6FD-346BB463D7DC}" destId="{92BAAC66-60D2-BE4C-9782-96B3E4324C2A}"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F29B7-9FCB-214A-9BFA-730513CA4755}"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E9DB44DF-94E8-9941-965D-9BFD64B454AF}">
      <dgm:prSet phldrT="[Text]" custT="1"/>
      <dgm:spPr>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sz="2400" dirty="0" smtClean="0"/>
            <a:t>Control</a:t>
          </a:r>
        </a:p>
        <a:p>
          <a:r>
            <a:rPr lang="en-US" sz="2400" dirty="0" smtClean="0"/>
            <a:t>Programming</a:t>
          </a:r>
          <a:endParaRPr lang="en-US" sz="2000" dirty="0"/>
        </a:p>
      </dgm:t>
    </dgm:pt>
    <dgm:pt modelId="{20E6B4E0-7EF1-924D-A280-F6059659D550}" type="parTrans" cxnId="{261BF0B6-D5D2-D840-878D-CBAC2012A279}">
      <dgm:prSet/>
      <dgm:spPr/>
      <dgm:t>
        <a:bodyPr/>
        <a:lstStyle/>
        <a:p>
          <a:endParaRPr lang="en-US" sz="2000"/>
        </a:p>
      </dgm:t>
    </dgm:pt>
    <dgm:pt modelId="{A98EA92A-DC03-6841-90FD-5BA70EE6AF75}" type="sibTrans" cxnId="{261BF0B6-D5D2-D840-878D-CBAC2012A279}">
      <dgm:prSet custT="1"/>
      <dgm:spPr/>
      <dgm:t>
        <a:bodyPr/>
        <a:lstStyle/>
        <a:p>
          <a:endParaRPr lang="en-US" sz="3600"/>
        </a:p>
      </dgm:t>
    </dgm:pt>
    <dgm:pt modelId="{1EA552CD-80F3-AA4A-9E92-1358A9019D15}">
      <dgm:prSet phldrT="[Text]" custT="1"/>
      <dgm:spPr/>
      <dgm:t>
        <a:bodyPr/>
        <a:lstStyle/>
        <a:p>
          <a:r>
            <a:rPr lang="en-US" sz="2400" dirty="0" smtClean="0"/>
            <a:t>Pre-deployment Verification</a:t>
          </a:r>
          <a:endParaRPr lang="en-US" sz="2400" dirty="0"/>
        </a:p>
      </dgm:t>
    </dgm:pt>
    <dgm:pt modelId="{D6BAB4CA-7000-9E42-8987-EBC9B8B17860}" type="parTrans" cxnId="{99B684A1-2639-9343-BAF3-5FF686159708}">
      <dgm:prSet/>
      <dgm:spPr/>
      <dgm:t>
        <a:bodyPr/>
        <a:lstStyle/>
        <a:p>
          <a:endParaRPr lang="en-US" sz="2000"/>
        </a:p>
      </dgm:t>
    </dgm:pt>
    <dgm:pt modelId="{5F571943-FCCA-9F4F-8DDB-68400C8E73B4}" type="sibTrans" cxnId="{99B684A1-2639-9343-BAF3-5FF686159708}">
      <dgm:prSet custT="1"/>
      <dgm:spPr/>
      <dgm:t>
        <a:bodyPr/>
        <a:lstStyle/>
        <a:p>
          <a:endParaRPr lang="en-US" sz="3600"/>
        </a:p>
      </dgm:t>
    </dgm:pt>
    <dgm:pt modelId="{F26DBEF5-867A-D54F-B44E-0AB5BBDADB09}">
      <dgm:prSet phldrT="[Text]" custT="1"/>
      <dgm:spPr/>
      <dgm:t>
        <a:bodyPr/>
        <a:lstStyle/>
        <a:p>
          <a:r>
            <a:rPr lang="en-US" sz="2400" dirty="0" smtClean="0"/>
            <a:t>Monitoring</a:t>
          </a:r>
          <a:endParaRPr lang="en-US" sz="2400" dirty="0"/>
        </a:p>
      </dgm:t>
    </dgm:pt>
    <dgm:pt modelId="{02937EB6-A682-A34B-A648-F5F71740C71E}" type="parTrans" cxnId="{9CF9603E-D0D5-BB41-AAC8-1ADD0671CBCC}">
      <dgm:prSet/>
      <dgm:spPr/>
      <dgm:t>
        <a:bodyPr/>
        <a:lstStyle/>
        <a:p>
          <a:endParaRPr lang="en-US" sz="2000"/>
        </a:p>
      </dgm:t>
    </dgm:pt>
    <dgm:pt modelId="{630FFCB9-E63B-6E49-BC13-B269548E4662}" type="sibTrans" cxnId="{9CF9603E-D0D5-BB41-AAC8-1ADD0671CBCC}">
      <dgm:prSet custT="1"/>
      <dgm:spPr/>
      <dgm:t>
        <a:bodyPr/>
        <a:lstStyle/>
        <a:p>
          <a:endParaRPr lang="en-US" sz="3600"/>
        </a:p>
      </dgm:t>
    </dgm:pt>
    <dgm:pt modelId="{8019E66A-80E2-7B48-BD8A-9FCA72508BC7}" type="pres">
      <dgm:prSet presAssocID="{A55F29B7-9FCB-214A-9BFA-730513CA4755}" presName="cycle" presStyleCnt="0">
        <dgm:presLayoutVars>
          <dgm:dir/>
          <dgm:resizeHandles val="exact"/>
        </dgm:presLayoutVars>
      </dgm:prSet>
      <dgm:spPr/>
      <dgm:t>
        <a:bodyPr/>
        <a:lstStyle/>
        <a:p>
          <a:endParaRPr lang="en-US"/>
        </a:p>
      </dgm:t>
    </dgm:pt>
    <dgm:pt modelId="{8BDC7908-2DB0-4247-ADBE-684CE4B69EC7}" type="pres">
      <dgm:prSet presAssocID="{E9DB44DF-94E8-9941-965D-9BFD64B454AF}" presName="node" presStyleLbl="node1" presStyleIdx="0" presStyleCnt="3" custScaleX="122542" custScaleY="90336">
        <dgm:presLayoutVars>
          <dgm:bulletEnabled val="1"/>
        </dgm:presLayoutVars>
      </dgm:prSet>
      <dgm:spPr/>
      <dgm:t>
        <a:bodyPr/>
        <a:lstStyle/>
        <a:p>
          <a:endParaRPr lang="en-US"/>
        </a:p>
      </dgm:t>
    </dgm:pt>
    <dgm:pt modelId="{906DA312-B5AA-6440-B63A-53E1D439D541}" type="pres">
      <dgm:prSet presAssocID="{A98EA92A-DC03-6841-90FD-5BA70EE6AF75}" presName="sibTrans" presStyleLbl="sibTrans2D1" presStyleIdx="0" presStyleCnt="3" custLinFactNeighborX="3772" custLinFactNeighborY="8936"/>
      <dgm:spPr/>
      <dgm:t>
        <a:bodyPr/>
        <a:lstStyle/>
        <a:p>
          <a:endParaRPr lang="en-US"/>
        </a:p>
      </dgm:t>
    </dgm:pt>
    <dgm:pt modelId="{042828C3-0909-3C4F-A07E-275B9DA973CE}" type="pres">
      <dgm:prSet presAssocID="{A98EA92A-DC03-6841-90FD-5BA70EE6AF75}" presName="connectorText" presStyleLbl="sibTrans2D1" presStyleIdx="0" presStyleCnt="3"/>
      <dgm:spPr/>
      <dgm:t>
        <a:bodyPr/>
        <a:lstStyle/>
        <a:p>
          <a:endParaRPr lang="en-US"/>
        </a:p>
      </dgm:t>
    </dgm:pt>
    <dgm:pt modelId="{7893B0AC-C258-874F-8690-6C2EF39106E7}" type="pres">
      <dgm:prSet presAssocID="{1EA552CD-80F3-AA4A-9E92-1358A9019D15}" presName="node" presStyleLbl="node1" presStyleIdx="1" presStyleCnt="3" custScaleX="122383" custScaleY="83852" custRadScaleRad="137546" custRadScaleInc="-15838">
        <dgm:presLayoutVars>
          <dgm:bulletEnabled val="1"/>
        </dgm:presLayoutVars>
      </dgm:prSet>
      <dgm:spPr/>
      <dgm:t>
        <a:bodyPr/>
        <a:lstStyle/>
        <a:p>
          <a:endParaRPr lang="en-US"/>
        </a:p>
      </dgm:t>
    </dgm:pt>
    <dgm:pt modelId="{D822C313-60F2-9343-8490-187DCF275D60}" type="pres">
      <dgm:prSet presAssocID="{5F571943-FCCA-9F4F-8DDB-68400C8E73B4}" presName="sibTrans" presStyleLbl="sibTrans2D1" presStyleIdx="1" presStyleCnt="3"/>
      <dgm:spPr/>
      <dgm:t>
        <a:bodyPr/>
        <a:lstStyle/>
        <a:p>
          <a:endParaRPr lang="en-US"/>
        </a:p>
      </dgm:t>
    </dgm:pt>
    <dgm:pt modelId="{EB2F7871-4219-CF45-BE40-5FCC8B85DEE1}" type="pres">
      <dgm:prSet presAssocID="{5F571943-FCCA-9F4F-8DDB-68400C8E73B4}" presName="connectorText" presStyleLbl="sibTrans2D1" presStyleIdx="1" presStyleCnt="3"/>
      <dgm:spPr/>
      <dgm:t>
        <a:bodyPr/>
        <a:lstStyle/>
        <a:p>
          <a:endParaRPr lang="en-US"/>
        </a:p>
      </dgm:t>
    </dgm:pt>
    <dgm:pt modelId="{DF65157E-931A-4043-B6AA-8BF8F795D75A}" type="pres">
      <dgm:prSet presAssocID="{F26DBEF5-867A-D54F-B44E-0AB5BBDADB09}" presName="node" presStyleLbl="node1" presStyleIdx="2" presStyleCnt="3" custScaleX="111336" custScaleY="83760" custRadScaleRad="165641" custRadScaleInc="25129">
        <dgm:presLayoutVars>
          <dgm:bulletEnabled val="1"/>
        </dgm:presLayoutVars>
      </dgm:prSet>
      <dgm:spPr/>
      <dgm:t>
        <a:bodyPr/>
        <a:lstStyle/>
        <a:p>
          <a:endParaRPr lang="en-US"/>
        </a:p>
      </dgm:t>
    </dgm:pt>
    <dgm:pt modelId="{F50097E0-8079-6D44-B536-48FC967B6E37}" type="pres">
      <dgm:prSet presAssocID="{630FFCB9-E63B-6E49-BC13-B269548E4662}" presName="sibTrans" presStyleLbl="sibTrans2D1" presStyleIdx="2" presStyleCnt="3" custLinFactNeighborX="-15656" custLinFactNeighborY="-2234"/>
      <dgm:spPr/>
      <dgm:t>
        <a:bodyPr/>
        <a:lstStyle/>
        <a:p>
          <a:endParaRPr lang="en-US"/>
        </a:p>
      </dgm:t>
    </dgm:pt>
    <dgm:pt modelId="{A252908B-3402-C541-8588-CD065DE42557}" type="pres">
      <dgm:prSet presAssocID="{630FFCB9-E63B-6E49-BC13-B269548E4662}" presName="connectorText" presStyleLbl="sibTrans2D1" presStyleIdx="2" presStyleCnt="3"/>
      <dgm:spPr/>
      <dgm:t>
        <a:bodyPr/>
        <a:lstStyle/>
        <a:p>
          <a:endParaRPr lang="en-US"/>
        </a:p>
      </dgm:t>
    </dgm:pt>
  </dgm:ptLst>
  <dgm:cxnLst>
    <dgm:cxn modelId="{A04EF67F-5565-0D44-AC0C-93B84F331006}" type="presOf" srcId="{A98EA92A-DC03-6841-90FD-5BA70EE6AF75}" destId="{042828C3-0909-3C4F-A07E-275B9DA973CE}" srcOrd="1" destOrd="0" presId="urn:microsoft.com/office/officeart/2005/8/layout/cycle2"/>
    <dgm:cxn modelId="{4C18C52F-428F-7743-A65C-289BA26E3814}" type="presOf" srcId="{A98EA92A-DC03-6841-90FD-5BA70EE6AF75}" destId="{906DA312-B5AA-6440-B63A-53E1D439D541}" srcOrd="0" destOrd="0" presId="urn:microsoft.com/office/officeart/2005/8/layout/cycle2"/>
    <dgm:cxn modelId="{5B649AFA-5135-8948-A092-F873BB6FE5E7}" type="presOf" srcId="{630FFCB9-E63B-6E49-BC13-B269548E4662}" destId="{A252908B-3402-C541-8588-CD065DE42557}" srcOrd="1" destOrd="0" presId="urn:microsoft.com/office/officeart/2005/8/layout/cycle2"/>
    <dgm:cxn modelId="{99B684A1-2639-9343-BAF3-5FF686159708}" srcId="{A55F29B7-9FCB-214A-9BFA-730513CA4755}" destId="{1EA552CD-80F3-AA4A-9E92-1358A9019D15}" srcOrd="1" destOrd="0" parTransId="{D6BAB4CA-7000-9E42-8987-EBC9B8B17860}" sibTransId="{5F571943-FCCA-9F4F-8DDB-68400C8E73B4}"/>
    <dgm:cxn modelId="{9CF9603E-D0D5-BB41-AAC8-1ADD0671CBCC}" srcId="{A55F29B7-9FCB-214A-9BFA-730513CA4755}" destId="{F26DBEF5-867A-D54F-B44E-0AB5BBDADB09}" srcOrd="2" destOrd="0" parTransId="{02937EB6-A682-A34B-A648-F5F71740C71E}" sibTransId="{630FFCB9-E63B-6E49-BC13-B269548E4662}"/>
    <dgm:cxn modelId="{15ADF40E-D660-8E46-B7A9-F6BD03B6486A}" type="presOf" srcId="{5F571943-FCCA-9F4F-8DDB-68400C8E73B4}" destId="{EB2F7871-4219-CF45-BE40-5FCC8B85DEE1}" srcOrd="1" destOrd="0" presId="urn:microsoft.com/office/officeart/2005/8/layout/cycle2"/>
    <dgm:cxn modelId="{1D4C051F-37D6-B747-B414-D8B1E6C719B0}" type="presOf" srcId="{1EA552CD-80F3-AA4A-9E92-1358A9019D15}" destId="{7893B0AC-C258-874F-8690-6C2EF39106E7}" srcOrd="0" destOrd="0" presId="urn:microsoft.com/office/officeart/2005/8/layout/cycle2"/>
    <dgm:cxn modelId="{6A96D2CA-C83F-DE44-A24D-801B0F0AE2D5}" type="presOf" srcId="{630FFCB9-E63B-6E49-BC13-B269548E4662}" destId="{F50097E0-8079-6D44-B536-48FC967B6E37}" srcOrd="0" destOrd="0" presId="urn:microsoft.com/office/officeart/2005/8/layout/cycle2"/>
    <dgm:cxn modelId="{EB9304EC-823E-D24C-8357-A5E61FAC86C1}" type="presOf" srcId="{A55F29B7-9FCB-214A-9BFA-730513CA4755}" destId="{8019E66A-80E2-7B48-BD8A-9FCA72508BC7}" srcOrd="0" destOrd="0" presId="urn:microsoft.com/office/officeart/2005/8/layout/cycle2"/>
    <dgm:cxn modelId="{7E1CD582-0D9D-454F-939A-F96D78E13CA3}" type="presOf" srcId="{E9DB44DF-94E8-9941-965D-9BFD64B454AF}" destId="{8BDC7908-2DB0-4247-ADBE-684CE4B69EC7}" srcOrd="0" destOrd="0" presId="urn:microsoft.com/office/officeart/2005/8/layout/cycle2"/>
    <dgm:cxn modelId="{261BF0B6-D5D2-D840-878D-CBAC2012A279}" srcId="{A55F29B7-9FCB-214A-9BFA-730513CA4755}" destId="{E9DB44DF-94E8-9941-965D-9BFD64B454AF}" srcOrd="0" destOrd="0" parTransId="{20E6B4E0-7EF1-924D-A280-F6059659D550}" sibTransId="{A98EA92A-DC03-6841-90FD-5BA70EE6AF75}"/>
    <dgm:cxn modelId="{2A72FA66-E0B9-D04F-9A2C-727CF85AA914}" type="presOf" srcId="{F26DBEF5-867A-D54F-B44E-0AB5BBDADB09}" destId="{DF65157E-931A-4043-B6AA-8BF8F795D75A}" srcOrd="0" destOrd="0" presId="urn:microsoft.com/office/officeart/2005/8/layout/cycle2"/>
    <dgm:cxn modelId="{16590826-7EE7-9346-8FFE-4E66B4EC77EE}" type="presOf" srcId="{5F571943-FCCA-9F4F-8DDB-68400C8E73B4}" destId="{D822C313-60F2-9343-8490-187DCF275D60}" srcOrd="0" destOrd="0" presId="urn:microsoft.com/office/officeart/2005/8/layout/cycle2"/>
    <dgm:cxn modelId="{61D935C1-B330-664B-BF2A-D2A5C3365DC5}" type="presParOf" srcId="{8019E66A-80E2-7B48-BD8A-9FCA72508BC7}" destId="{8BDC7908-2DB0-4247-ADBE-684CE4B69EC7}" srcOrd="0" destOrd="0" presId="urn:microsoft.com/office/officeart/2005/8/layout/cycle2"/>
    <dgm:cxn modelId="{4B06F5FE-399E-2C48-8B57-04D605C55EED}" type="presParOf" srcId="{8019E66A-80E2-7B48-BD8A-9FCA72508BC7}" destId="{906DA312-B5AA-6440-B63A-53E1D439D541}" srcOrd="1" destOrd="0" presId="urn:microsoft.com/office/officeart/2005/8/layout/cycle2"/>
    <dgm:cxn modelId="{4B0347C6-0454-3842-8FC3-D7117A65711A}" type="presParOf" srcId="{906DA312-B5AA-6440-B63A-53E1D439D541}" destId="{042828C3-0909-3C4F-A07E-275B9DA973CE}" srcOrd="0" destOrd="0" presId="urn:microsoft.com/office/officeart/2005/8/layout/cycle2"/>
    <dgm:cxn modelId="{BCF30F22-055F-2C49-A13B-578491108A70}" type="presParOf" srcId="{8019E66A-80E2-7B48-BD8A-9FCA72508BC7}" destId="{7893B0AC-C258-874F-8690-6C2EF39106E7}" srcOrd="2" destOrd="0" presId="urn:microsoft.com/office/officeart/2005/8/layout/cycle2"/>
    <dgm:cxn modelId="{EF811137-818F-1747-9A23-07679C0148A4}" type="presParOf" srcId="{8019E66A-80E2-7B48-BD8A-9FCA72508BC7}" destId="{D822C313-60F2-9343-8490-187DCF275D60}" srcOrd="3" destOrd="0" presId="urn:microsoft.com/office/officeart/2005/8/layout/cycle2"/>
    <dgm:cxn modelId="{FB368543-0C0E-2B44-97AC-0C9060EC7ED4}" type="presParOf" srcId="{D822C313-60F2-9343-8490-187DCF275D60}" destId="{EB2F7871-4219-CF45-BE40-5FCC8B85DEE1}" srcOrd="0" destOrd="0" presId="urn:microsoft.com/office/officeart/2005/8/layout/cycle2"/>
    <dgm:cxn modelId="{6EE0C056-A8D4-4D47-90F3-C38F84D3E33A}" type="presParOf" srcId="{8019E66A-80E2-7B48-BD8A-9FCA72508BC7}" destId="{DF65157E-931A-4043-B6AA-8BF8F795D75A}" srcOrd="4" destOrd="0" presId="urn:microsoft.com/office/officeart/2005/8/layout/cycle2"/>
    <dgm:cxn modelId="{2C8BF211-9577-2744-B373-C561732F5BF8}" type="presParOf" srcId="{8019E66A-80E2-7B48-BD8A-9FCA72508BC7}" destId="{F50097E0-8079-6D44-B536-48FC967B6E37}" srcOrd="5" destOrd="0" presId="urn:microsoft.com/office/officeart/2005/8/layout/cycle2"/>
    <dgm:cxn modelId="{11C1B7DF-1D30-084F-954E-13224FF88CC1}" type="presParOf" srcId="{F50097E0-8079-6D44-B536-48FC967B6E37}" destId="{A252908B-3402-C541-8588-CD065DE4255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34503B-F1AA-3642-8FE6-8952E0A32530}" type="doc">
      <dgm:prSet loTypeId="urn:microsoft.com/office/officeart/2005/8/layout/radial4" loCatId="" qsTypeId="urn:microsoft.com/office/officeart/2005/8/quickstyle/simple4" qsCatId="simple" csTypeId="urn:microsoft.com/office/officeart/2005/8/colors/colorful4" csCatId="colorful" phldr="1"/>
      <dgm:spPr/>
      <dgm:t>
        <a:bodyPr/>
        <a:lstStyle/>
        <a:p>
          <a:endParaRPr lang="en-US"/>
        </a:p>
      </dgm:t>
    </dgm:pt>
    <dgm:pt modelId="{AF6ECC28-FFA0-9942-B927-8F68CD89B180}">
      <dgm:prSet phldrT="[Text]" custT="1"/>
      <dgm:spPr>
        <a:gradFill rotWithShape="0">
          <a:gsLst>
            <a:gs pos="0">
              <a:srgbClr val="C00000"/>
            </a:gs>
            <a:gs pos="50000">
              <a:schemeClr val="accent2">
                <a:lumMod val="75000"/>
              </a:schemeClr>
            </a:gs>
            <a:gs pos="100000">
              <a:srgbClr val="FF0000"/>
            </a:gs>
          </a:gsLst>
        </a:gradFill>
      </dgm:spPr>
      <dgm:t>
        <a:bodyPr/>
        <a:lstStyle/>
        <a:p>
          <a:r>
            <a:rPr lang="en-US" sz="2000" dirty="0" smtClean="0"/>
            <a:t>Programming Abstractions &amp; Tools</a:t>
          </a:r>
          <a:endParaRPr lang="en-US" sz="2000" dirty="0"/>
        </a:p>
      </dgm:t>
    </dgm:pt>
    <dgm:pt modelId="{B13B69DA-B78B-AB4E-96B4-777C9D602492}" type="parTrans" cxnId="{CD0CE9C0-EF5C-4D48-945A-D7825A548035}">
      <dgm:prSet/>
      <dgm:spPr/>
      <dgm:t>
        <a:bodyPr/>
        <a:lstStyle/>
        <a:p>
          <a:endParaRPr lang="en-US"/>
        </a:p>
      </dgm:t>
    </dgm:pt>
    <dgm:pt modelId="{0B0EDD87-6926-AC46-BAE7-A7CE6604F754}" type="sibTrans" cxnId="{CD0CE9C0-EF5C-4D48-945A-D7825A548035}">
      <dgm:prSet/>
      <dgm:spPr/>
      <dgm:t>
        <a:bodyPr/>
        <a:lstStyle/>
        <a:p>
          <a:endParaRPr lang="en-US"/>
        </a:p>
      </dgm:t>
    </dgm:pt>
    <dgm:pt modelId="{E30B8879-C62B-1D45-8D54-48BD229D01C9}">
      <dgm:prSet phldrT="[Text]" custT="1"/>
      <dgm:spPr/>
      <dgm:t>
        <a:bodyPr/>
        <a:lstStyle/>
        <a:p>
          <a:r>
            <a:rPr lang="en-US" sz="2400" dirty="0" smtClean="0"/>
            <a:t>Fundamental Principles</a:t>
          </a:r>
          <a:endParaRPr lang="en-US" sz="2400" dirty="0"/>
        </a:p>
      </dgm:t>
    </dgm:pt>
    <dgm:pt modelId="{675C91AA-4777-D847-916E-32D67015870D}" type="parTrans" cxnId="{A41B6565-C10D-9E48-811F-E24F535D2447}">
      <dgm:prSet/>
      <dgm:spPr/>
      <dgm:t>
        <a:bodyPr/>
        <a:lstStyle/>
        <a:p>
          <a:endParaRPr lang="en-US"/>
        </a:p>
      </dgm:t>
    </dgm:pt>
    <dgm:pt modelId="{A0E55E5A-4E24-6C49-8CA0-52EF2548B99D}" type="sibTrans" cxnId="{A41B6565-C10D-9E48-811F-E24F535D2447}">
      <dgm:prSet/>
      <dgm:spPr/>
      <dgm:t>
        <a:bodyPr/>
        <a:lstStyle/>
        <a:p>
          <a:endParaRPr lang="en-US"/>
        </a:p>
      </dgm:t>
    </dgm:pt>
    <dgm:pt modelId="{7B5C528D-CB84-C646-ADD8-ABF29BF305BD}">
      <dgm:prSet phldrT="[Text]" custT="1"/>
      <dgm:spPr/>
      <dgm:t>
        <a:bodyPr/>
        <a:lstStyle/>
        <a:p>
          <a:r>
            <a:rPr lang="en-US" sz="2400" dirty="0" smtClean="0"/>
            <a:t>Mission Scenario</a:t>
          </a:r>
          <a:endParaRPr lang="en-US" sz="2400" dirty="0"/>
        </a:p>
      </dgm:t>
    </dgm:pt>
    <dgm:pt modelId="{E4732083-9FEC-674F-A76C-2A453BE15A6C}" type="parTrans" cxnId="{B2350676-B16A-B645-88BF-4EAE22191B6A}">
      <dgm:prSet/>
      <dgm:spPr/>
      <dgm:t>
        <a:bodyPr/>
        <a:lstStyle/>
        <a:p>
          <a:endParaRPr lang="en-US"/>
        </a:p>
      </dgm:t>
    </dgm:pt>
    <dgm:pt modelId="{E25C2A5D-41EF-C44A-9D29-F5D0A6EA8306}" type="sibTrans" cxnId="{B2350676-B16A-B645-88BF-4EAE22191B6A}">
      <dgm:prSet/>
      <dgm:spPr/>
      <dgm:t>
        <a:bodyPr/>
        <a:lstStyle/>
        <a:p>
          <a:endParaRPr lang="en-US"/>
        </a:p>
      </dgm:t>
    </dgm:pt>
    <dgm:pt modelId="{2EB427A3-AFB0-AF4E-AA8A-55A2D8C6BE95}" type="pres">
      <dgm:prSet presAssocID="{DF34503B-F1AA-3642-8FE6-8952E0A32530}" presName="cycle" presStyleCnt="0">
        <dgm:presLayoutVars>
          <dgm:chMax val="1"/>
          <dgm:dir/>
          <dgm:animLvl val="ctr"/>
          <dgm:resizeHandles val="exact"/>
        </dgm:presLayoutVars>
      </dgm:prSet>
      <dgm:spPr/>
      <dgm:t>
        <a:bodyPr/>
        <a:lstStyle/>
        <a:p>
          <a:endParaRPr lang="en-US"/>
        </a:p>
      </dgm:t>
    </dgm:pt>
    <dgm:pt modelId="{3A44C640-8D8A-3844-9F56-7525BB440FD3}" type="pres">
      <dgm:prSet presAssocID="{AF6ECC28-FFA0-9942-B927-8F68CD89B180}" presName="centerShape" presStyleLbl="node0" presStyleIdx="0" presStyleCnt="1"/>
      <dgm:spPr/>
      <dgm:t>
        <a:bodyPr/>
        <a:lstStyle/>
        <a:p>
          <a:endParaRPr lang="en-US"/>
        </a:p>
      </dgm:t>
    </dgm:pt>
    <dgm:pt modelId="{5230E84F-11B0-884C-8DE5-C3444E5FE467}" type="pres">
      <dgm:prSet presAssocID="{675C91AA-4777-D847-916E-32D67015870D}" presName="parTrans" presStyleLbl="bgSibTrans2D1" presStyleIdx="0" presStyleCnt="2"/>
      <dgm:spPr/>
      <dgm:t>
        <a:bodyPr/>
        <a:lstStyle/>
        <a:p>
          <a:endParaRPr lang="en-US"/>
        </a:p>
      </dgm:t>
    </dgm:pt>
    <dgm:pt modelId="{4CF969F6-A3C5-8B48-96C7-BDFD1F9959E0}" type="pres">
      <dgm:prSet presAssocID="{E30B8879-C62B-1D45-8D54-48BD229D01C9}" presName="node" presStyleLbl="node1" presStyleIdx="0" presStyleCnt="2" custScaleY="45121">
        <dgm:presLayoutVars>
          <dgm:bulletEnabled val="1"/>
        </dgm:presLayoutVars>
      </dgm:prSet>
      <dgm:spPr/>
      <dgm:t>
        <a:bodyPr/>
        <a:lstStyle/>
        <a:p>
          <a:endParaRPr lang="en-US"/>
        </a:p>
      </dgm:t>
    </dgm:pt>
    <dgm:pt modelId="{FA4E6894-997D-AC49-BD1E-F09B322DC782}" type="pres">
      <dgm:prSet presAssocID="{E4732083-9FEC-674F-A76C-2A453BE15A6C}" presName="parTrans" presStyleLbl="bgSibTrans2D1" presStyleIdx="1" presStyleCnt="2"/>
      <dgm:spPr/>
      <dgm:t>
        <a:bodyPr/>
        <a:lstStyle/>
        <a:p>
          <a:endParaRPr lang="en-US"/>
        </a:p>
      </dgm:t>
    </dgm:pt>
    <dgm:pt modelId="{9849BB2A-D2A8-394E-B6DF-2E0A15B0D598}" type="pres">
      <dgm:prSet presAssocID="{7B5C528D-CB84-C646-ADD8-ABF29BF305BD}" presName="node" presStyleLbl="node1" presStyleIdx="1" presStyleCnt="2" custScaleY="48754">
        <dgm:presLayoutVars>
          <dgm:bulletEnabled val="1"/>
        </dgm:presLayoutVars>
      </dgm:prSet>
      <dgm:spPr/>
      <dgm:t>
        <a:bodyPr/>
        <a:lstStyle/>
        <a:p>
          <a:endParaRPr lang="en-US"/>
        </a:p>
      </dgm:t>
    </dgm:pt>
  </dgm:ptLst>
  <dgm:cxnLst>
    <dgm:cxn modelId="{CD0CE9C0-EF5C-4D48-945A-D7825A548035}" srcId="{DF34503B-F1AA-3642-8FE6-8952E0A32530}" destId="{AF6ECC28-FFA0-9942-B927-8F68CD89B180}" srcOrd="0" destOrd="0" parTransId="{B13B69DA-B78B-AB4E-96B4-777C9D602492}" sibTransId="{0B0EDD87-6926-AC46-BAE7-A7CE6604F754}"/>
    <dgm:cxn modelId="{4063D292-3EBD-2342-B20D-966EE3C3DC4D}" type="presOf" srcId="{DF34503B-F1AA-3642-8FE6-8952E0A32530}" destId="{2EB427A3-AFB0-AF4E-AA8A-55A2D8C6BE95}" srcOrd="0" destOrd="0" presId="urn:microsoft.com/office/officeart/2005/8/layout/radial4"/>
    <dgm:cxn modelId="{A41B6565-C10D-9E48-811F-E24F535D2447}" srcId="{AF6ECC28-FFA0-9942-B927-8F68CD89B180}" destId="{E30B8879-C62B-1D45-8D54-48BD229D01C9}" srcOrd="0" destOrd="0" parTransId="{675C91AA-4777-D847-916E-32D67015870D}" sibTransId="{A0E55E5A-4E24-6C49-8CA0-52EF2548B99D}"/>
    <dgm:cxn modelId="{2C049B9C-103A-294D-A93C-591F9776ED91}" type="presOf" srcId="{675C91AA-4777-D847-916E-32D67015870D}" destId="{5230E84F-11B0-884C-8DE5-C3444E5FE467}" srcOrd="0" destOrd="0" presId="urn:microsoft.com/office/officeart/2005/8/layout/radial4"/>
    <dgm:cxn modelId="{B2350676-B16A-B645-88BF-4EAE22191B6A}" srcId="{AF6ECC28-FFA0-9942-B927-8F68CD89B180}" destId="{7B5C528D-CB84-C646-ADD8-ABF29BF305BD}" srcOrd="1" destOrd="0" parTransId="{E4732083-9FEC-674F-A76C-2A453BE15A6C}" sibTransId="{E25C2A5D-41EF-C44A-9D29-F5D0A6EA8306}"/>
    <dgm:cxn modelId="{80C86D32-5E55-9B42-BCA4-7040F7D93BBA}" type="presOf" srcId="{AF6ECC28-FFA0-9942-B927-8F68CD89B180}" destId="{3A44C640-8D8A-3844-9F56-7525BB440FD3}" srcOrd="0" destOrd="0" presId="urn:microsoft.com/office/officeart/2005/8/layout/radial4"/>
    <dgm:cxn modelId="{B1F4486A-A8E5-E348-96A0-44841E725B51}" type="presOf" srcId="{7B5C528D-CB84-C646-ADD8-ABF29BF305BD}" destId="{9849BB2A-D2A8-394E-B6DF-2E0A15B0D598}" srcOrd="0" destOrd="0" presId="urn:microsoft.com/office/officeart/2005/8/layout/radial4"/>
    <dgm:cxn modelId="{1FB7ACB6-AEC0-3741-AFD6-B8BD62F7F328}" type="presOf" srcId="{E30B8879-C62B-1D45-8D54-48BD229D01C9}" destId="{4CF969F6-A3C5-8B48-96C7-BDFD1F9959E0}" srcOrd="0" destOrd="0" presId="urn:microsoft.com/office/officeart/2005/8/layout/radial4"/>
    <dgm:cxn modelId="{2374AF54-4F4A-2E40-A7F0-B2E7D6CCEC41}" type="presOf" srcId="{E4732083-9FEC-674F-A76C-2A453BE15A6C}" destId="{FA4E6894-997D-AC49-BD1E-F09B322DC782}" srcOrd="0" destOrd="0" presId="urn:microsoft.com/office/officeart/2005/8/layout/radial4"/>
    <dgm:cxn modelId="{6042AC49-47ED-2B44-804B-8CA942BB3BB7}" type="presParOf" srcId="{2EB427A3-AFB0-AF4E-AA8A-55A2D8C6BE95}" destId="{3A44C640-8D8A-3844-9F56-7525BB440FD3}" srcOrd="0" destOrd="0" presId="urn:microsoft.com/office/officeart/2005/8/layout/radial4"/>
    <dgm:cxn modelId="{86127F93-F819-BE4D-A20A-4D57077B2F80}" type="presParOf" srcId="{2EB427A3-AFB0-AF4E-AA8A-55A2D8C6BE95}" destId="{5230E84F-11B0-884C-8DE5-C3444E5FE467}" srcOrd="1" destOrd="0" presId="urn:microsoft.com/office/officeart/2005/8/layout/radial4"/>
    <dgm:cxn modelId="{538C2E40-2FC9-AA42-9B7B-9D1DC727EA0C}" type="presParOf" srcId="{2EB427A3-AFB0-AF4E-AA8A-55A2D8C6BE95}" destId="{4CF969F6-A3C5-8B48-96C7-BDFD1F9959E0}" srcOrd="2" destOrd="0" presId="urn:microsoft.com/office/officeart/2005/8/layout/radial4"/>
    <dgm:cxn modelId="{29341722-7950-6A43-8B5A-8FDB046559D7}" type="presParOf" srcId="{2EB427A3-AFB0-AF4E-AA8A-55A2D8C6BE95}" destId="{FA4E6894-997D-AC49-BD1E-F09B322DC782}" srcOrd="3" destOrd="0" presId="urn:microsoft.com/office/officeart/2005/8/layout/radial4"/>
    <dgm:cxn modelId="{54A931B6-7E34-5E46-8852-CB8D89782213}" type="presParOf" srcId="{2EB427A3-AFB0-AF4E-AA8A-55A2D8C6BE95}" destId="{9849BB2A-D2A8-394E-B6DF-2E0A15B0D598}"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A77472-C48D-8845-8C7E-6FF03DDAA862}"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19081793-1951-6445-AC68-27468ED61366}">
      <dgm:prSet phldrT="[Text]"/>
      <dgm:spPr/>
      <dgm:t>
        <a:bodyPr/>
        <a:lstStyle/>
        <a:p>
          <a:r>
            <a:rPr lang="en-US" smtClean="0"/>
            <a:t>SDC Operation</a:t>
          </a:r>
          <a:endParaRPr lang="en-US"/>
        </a:p>
      </dgm:t>
    </dgm:pt>
    <dgm:pt modelId="{B4FD7584-A664-DA4E-BCB6-B0BDEA4989BB}" type="parTrans" cxnId="{862F083E-34C3-A24D-9277-8A8640AE5D31}">
      <dgm:prSet/>
      <dgm:spPr/>
      <dgm:t>
        <a:bodyPr/>
        <a:lstStyle/>
        <a:p>
          <a:endParaRPr lang="en-US"/>
        </a:p>
      </dgm:t>
    </dgm:pt>
    <dgm:pt modelId="{4F1043AE-C2FB-094C-ACBD-7E34A6F611FA}" type="sibTrans" cxnId="{862F083E-34C3-A24D-9277-8A8640AE5D31}">
      <dgm:prSet/>
      <dgm:spPr/>
      <dgm:t>
        <a:bodyPr/>
        <a:lstStyle/>
        <a:p>
          <a:endParaRPr lang="en-US"/>
        </a:p>
      </dgm:t>
    </dgm:pt>
    <dgm:pt modelId="{E85CBD7F-2811-054B-8608-AA0DF9D680BF}" type="pres">
      <dgm:prSet presAssocID="{2DA77472-C48D-8845-8C7E-6FF03DDAA862}" presName="Name0" presStyleCnt="0">
        <dgm:presLayoutVars>
          <dgm:chMax val="1"/>
          <dgm:chPref val="1"/>
          <dgm:dir/>
          <dgm:animOne val="branch"/>
          <dgm:animLvl val="lvl"/>
        </dgm:presLayoutVars>
      </dgm:prSet>
      <dgm:spPr/>
      <dgm:t>
        <a:bodyPr/>
        <a:lstStyle/>
        <a:p>
          <a:endParaRPr lang="en-US"/>
        </a:p>
      </dgm:t>
    </dgm:pt>
    <dgm:pt modelId="{936C158B-94B5-3241-8C12-A3ABF56401E5}" type="pres">
      <dgm:prSet presAssocID="{19081793-1951-6445-AC68-27468ED61366}" presName="singleCycle" presStyleCnt="0"/>
      <dgm:spPr/>
    </dgm:pt>
    <dgm:pt modelId="{72DAAAA0-B357-F747-8D5F-3261D2F9396E}" type="pres">
      <dgm:prSet presAssocID="{19081793-1951-6445-AC68-27468ED61366}" presName="singleCenter" presStyleLbl="node1" presStyleIdx="0" presStyleCnt="1" custLinFactNeighborX="915" custLinFactNeighborY="-329">
        <dgm:presLayoutVars>
          <dgm:chMax val="7"/>
          <dgm:chPref val="7"/>
        </dgm:presLayoutVars>
      </dgm:prSet>
      <dgm:spPr/>
      <dgm:t>
        <a:bodyPr/>
        <a:lstStyle/>
        <a:p>
          <a:endParaRPr lang="en-US"/>
        </a:p>
      </dgm:t>
    </dgm:pt>
  </dgm:ptLst>
  <dgm:cxnLst>
    <dgm:cxn modelId="{862F083E-34C3-A24D-9277-8A8640AE5D31}" srcId="{2DA77472-C48D-8845-8C7E-6FF03DDAA862}" destId="{19081793-1951-6445-AC68-27468ED61366}" srcOrd="0" destOrd="0" parTransId="{B4FD7584-A664-DA4E-BCB6-B0BDEA4989BB}" sibTransId="{4F1043AE-C2FB-094C-ACBD-7E34A6F611FA}"/>
    <dgm:cxn modelId="{C4A94EFD-83BA-7344-90DC-56648E641229}" type="presOf" srcId="{2DA77472-C48D-8845-8C7E-6FF03DDAA862}" destId="{E85CBD7F-2811-054B-8608-AA0DF9D680BF}" srcOrd="0" destOrd="0" presId="urn:microsoft.com/office/officeart/2008/layout/RadialCluster"/>
    <dgm:cxn modelId="{33981005-CBA7-524D-A394-BC6B117A9E62}" type="presOf" srcId="{19081793-1951-6445-AC68-27468ED61366}" destId="{72DAAAA0-B357-F747-8D5F-3261D2F9396E}" srcOrd="0" destOrd="0" presId="urn:microsoft.com/office/officeart/2008/layout/RadialCluster"/>
    <dgm:cxn modelId="{291561C6-3F60-2F46-8D0C-895950F3C5D7}" type="presParOf" srcId="{E85CBD7F-2811-054B-8608-AA0DF9D680BF}" destId="{936C158B-94B5-3241-8C12-A3ABF56401E5}" srcOrd="0" destOrd="0" presId="urn:microsoft.com/office/officeart/2008/layout/RadialCluster"/>
    <dgm:cxn modelId="{CC914A0D-EF74-6146-906D-BBEA8D6EAE05}" type="presParOf" srcId="{936C158B-94B5-3241-8C12-A3ABF56401E5}" destId="{72DAAAA0-B357-F747-8D5F-3261D2F9396E}" srcOrd="0"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4071B-A26F-AB4E-9DE1-1AC8BF5FD9FD}" type="doc">
      <dgm:prSet loTypeId="urn:microsoft.com/office/officeart/2005/8/layout/process2" loCatId="" qsTypeId="urn:microsoft.com/office/officeart/2005/8/quickstyle/simple4" qsCatId="simple" csTypeId="urn:microsoft.com/office/officeart/2005/8/colors/accent1_2" csCatId="accent1" phldr="1"/>
      <dgm:spPr/>
    </dgm:pt>
    <dgm:pt modelId="{849A1126-67BA-124A-A4F4-9029C8CB10DF}">
      <dgm:prSet phldrT="[Text]"/>
      <dgm:spPr/>
      <dgm:t>
        <a:bodyPr/>
        <a:lstStyle/>
        <a:p>
          <a:r>
            <a:rPr lang="en-US" dirty="0" smtClean="0"/>
            <a:t>Understand</a:t>
          </a:r>
          <a:endParaRPr lang="en-US" dirty="0"/>
        </a:p>
      </dgm:t>
    </dgm:pt>
    <dgm:pt modelId="{E2F5738A-37D4-CB42-AC7D-6ECC8C3F4B36}" type="parTrans" cxnId="{718DC00C-8DF6-5541-96DF-A37C797BB420}">
      <dgm:prSet/>
      <dgm:spPr/>
      <dgm:t>
        <a:bodyPr/>
        <a:lstStyle/>
        <a:p>
          <a:endParaRPr lang="en-US"/>
        </a:p>
      </dgm:t>
    </dgm:pt>
    <dgm:pt modelId="{09D3D6B2-5043-DB44-A6ED-7869CE03AB32}" type="sibTrans" cxnId="{718DC00C-8DF6-5541-96DF-A37C797BB420}">
      <dgm:prSet/>
      <dgm:spPr/>
      <dgm:t>
        <a:bodyPr/>
        <a:lstStyle/>
        <a:p>
          <a:endParaRPr lang="en-US"/>
        </a:p>
      </dgm:t>
    </dgm:pt>
    <dgm:pt modelId="{73BA16EB-A563-5848-91E7-5A64EDAB35EF}">
      <dgm:prSet phldrT="[Text]"/>
      <dgm:spPr/>
      <dgm:t>
        <a:bodyPr/>
        <a:lstStyle/>
        <a:p>
          <a:r>
            <a:rPr lang="en-US" dirty="0" smtClean="0"/>
            <a:t>Cope</a:t>
          </a:r>
          <a:endParaRPr lang="en-US" dirty="0"/>
        </a:p>
      </dgm:t>
    </dgm:pt>
    <dgm:pt modelId="{562C864D-5587-EA46-A6B4-1A2766AC659A}" type="parTrans" cxnId="{0FFF6AB1-F1E1-F341-96FB-AEF55657EC3F}">
      <dgm:prSet/>
      <dgm:spPr/>
      <dgm:t>
        <a:bodyPr/>
        <a:lstStyle/>
        <a:p>
          <a:endParaRPr lang="en-US"/>
        </a:p>
      </dgm:t>
    </dgm:pt>
    <dgm:pt modelId="{B2A1BBA7-D613-6B41-919D-CE17D346C2EF}" type="sibTrans" cxnId="{0FFF6AB1-F1E1-F341-96FB-AEF55657EC3F}">
      <dgm:prSet/>
      <dgm:spPr/>
      <dgm:t>
        <a:bodyPr/>
        <a:lstStyle/>
        <a:p>
          <a:endParaRPr lang="en-US"/>
        </a:p>
      </dgm:t>
    </dgm:pt>
    <dgm:pt modelId="{81047CB2-DF2E-2A47-A417-EBF0A800A1C4}">
      <dgm:prSet phldrT="[Text]"/>
      <dgm:spPr/>
      <dgm:t>
        <a:bodyPr/>
        <a:lstStyle/>
        <a:p>
          <a:r>
            <a:rPr lang="en-US" dirty="0" smtClean="0"/>
            <a:t>Enhance</a:t>
          </a:r>
          <a:endParaRPr lang="en-US" dirty="0"/>
        </a:p>
      </dgm:t>
    </dgm:pt>
    <dgm:pt modelId="{4696F631-1455-E44D-84E6-4C56CAA10E77}" type="parTrans" cxnId="{AB8F65C7-7F17-054E-95D7-3C355C1BBBFE}">
      <dgm:prSet/>
      <dgm:spPr/>
      <dgm:t>
        <a:bodyPr/>
        <a:lstStyle/>
        <a:p>
          <a:endParaRPr lang="en-US"/>
        </a:p>
      </dgm:t>
    </dgm:pt>
    <dgm:pt modelId="{BAC49E28-ECDE-494A-8FC8-576E669A053A}" type="sibTrans" cxnId="{AB8F65C7-7F17-054E-95D7-3C355C1BBBFE}">
      <dgm:prSet/>
      <dgm:spPr/>
      <dgm:t>
        <a:bodyPr/>
        <a:lstStyle/>
        <a:p>
          <a:endParaRPr lang="en-US"/>
        </a:p>
      </dgm:t>
    </dgm:pt>
    <dgm:pt modelId="{F2F5547C-C8E3-7E49-A6FD-346BB463D7DC}" type="pres">
      <dgm:prSet presAssocID="{8F44071B-A26F-AB4E-9DE1-1AC8BF5FD9FD}" presName="linearFlow" presStyleCnt="0">
        <dgm:presLayoutVars>
          <dgm:resizeHandles val="exact"/>
        </dgm:presLayoutVars>
      </dgm:prSet>
      <dgm:spPr/>
    </dgm:pt>
    <dgm:pt modelId="{8BC1A343-176F-8C4A-BB70-8D3F1DD07D1D}" type="pres">
      <dgm:prSet presAssocID="{849A1126-67BA-124A-A4F4-9029C8CB10DF}" presName="node" presStyleLbl="node1" presStyleIdx="0" presStyleCnt="3">
        <dgm:presLayoutVars>
          <dgm:bulletEnabled val="1"/>
        </dgm:presLayoutVars>
      </dgm:prSet>
      <dgm:spPr/>
      <dgm:t>
        <a:bodyPr/>
        <a:lstStyle/>
        <a:p>
          <a:endParaRPr lang="en-US"/>
        </a:p>
      </dgm:t>
    </dgm:pt>
    <dgm:pt modelId="{DBDE5712-BEFB-664F-AF72-F2632A50EBBC}" type="pres">
      <dgm:prSet presAssocID="{09D3D6B2-5043-DB44-A6ED-7869CE03AB32}" presName="sibTrans" presStyleLbl="sibTrans2D1" presStyleIdx="0" presStyleCnt="2"/>
      <dgm:spPr/>
      <dgm:t>
        <a:bodyPr/>
        <a:lstStyle/>
        <a:p>
          <a:endParaRPr lang="en-US"/>
        </a:p>
      </dgm:t>
    </dgm:pt>
    <dgm:pt modelId="{9949E870-8DBA-0747-B0C4-DE925F926FFA}" type="pres">
      <dgm:prSet presAssocID="{09D3D6B2-5043-DB44-A6ED-7869CE03AB32}" presName="connectorText" presStyleLbl="sibTrans2D1" presStyleIdx="0" presStyleCnt="2"/>
      <dgm:spPr/>
      <dgm:t>
        <a:bodyPr/>
        <a:lstStyle/>
        <a:p>
          <a:endParaRPr lang="en-US"/>
        </a:p>
      </dgm:t>
    </dgm:pt>
    <dgm:pt modelId="{ECA42804-61CC-A84E-AC48-D733E3CA3A05}" type="pres">
      <dgm:prSet presAssocID="{73BA16EB-A563-5848-91E7-5A64EDAB35EF}" presName="node" presStyleLbl="node1" presStyleIdx="1" presStyleCnt="3">
        <dgm:presLayoutVars>
          <dgm:bulletEnabled val="1"/>
        </dgm:presLayoutVars>
      </dgm:prSet>
      <dgm:spPr/>
      <dgm:t>
        <a:bodyPr/>
        <a:lstStyle/>
        <a:p>
          <a:endParaRPr lang="en-US"/>
        </a:p>
      </dgm:t>
    </dgm:pt>
    <dgm:pt modelId="{1171B3F0-F14F-2649-B0D1-A6C3178960B2}" type="pres">
      <dgm:prSet presAssocID="{B2A1BBA7-D613-6B41-919D-CE17D346C2EF}" presName="sibTrans" presStyleLbl="sibTrans2D1" presStyleIdx="1" presStyleCnt="2"/>
      <dgm:spPr/>
      <dgm:t>
        <a:bodyPr/>
        <a:lstStyle/>
        <a:p>
          <a:endParaRPr lang="en-US"/>
        </a:p>
      </dgm:t>
    </dgm:pt>
    <dgm:pt modelId="{3025D70C-178C-EF47-9DC3-A9361C12C858}" type="pres">
      <dgm:prSet presAssocID="{B2A1BBA7-D613-6B41-919D-CE17D346C2EF}" presName="connectorText" presStyleLbl="sibTrans2D1" presStyleIdx="1" presStyleCnt="2"/>
      <dgm:spPr/>
      <dgm:t>
        <a:bodyPr/>
        <a:lstStyle/>
        <a:p>
          <a:endParaRPr lang="en-US"/>
        </a:p>
      </dgm:t>
    </dgm:pt>
    <dgm:pt modelId="{92BAAC66-60D2-BE4C-9782-96B3E4324C2A}" type="pres">
      <dgm:prSet presAssocID="{81047CB2-DF2E-2A47-A417-EBF0A800A1C4}" presName="node" presStyleLbl="node1" presStyleIdx="2" presStyleCnt="3">
        <dgm:presLayoutVars>
          <dgm:bulletEnabled val="1"/>
        </dgm:presLayoutVars>
      </dgm:prSet>
      <dgm:spPr/>
      <dgm:t>
        <a:bodyPr/>
        <a:lstStyle/>
        <a:p>
          <a:endParaRPr lang="en-US"/>
        </a:p>
      </dgm:t>
    </dgm:pt>
  </dgm:ptLst>
  <dgm:cxnLst>
    <dgm:cxn modelId="{0FFF6AB1-F1E1-F341-96FB-AEF55657EC3F}" srcId="{8F44071B-A26F-AB4E-9DE1-1AC8BF5FD9FD}" destId="{73BA16EB-A563-5848-91E7-5A64EDAB35EF}" srcOrd="1" destOrd="0" parTransId="{562C864D-5587-EA46-A6B4-1A2766AC659A}" sibTransId="{B2A1BBA7-D613-6B41-919D-CE17D346C2EF}"/>
    <dgm:cxn modelId="{954B6E55-7225-D449-9B9F-AB4FDDA43EA8}" type="presOf" srcId="{81047CB2-DF2E-2A47-A417-EBF0A800A1C4}" destId="{92BAAC66-60D2-BE4C-9782-96B3E4324C2A}" srcOrd="0" destOrd="0" presId="urn:microsoft.com/office/officeart/2005/8/layout/process2"/>
    <dgm:cxn modelId="{67700F99-0AC2-8149-B030-E9AB8F864E99}" type="presOf" srcId="{09D3D6B2-5043-DB44-A6ED-7869CE03AB32}" destId="{9949E870-8DBA-0747-B0C4-DE925F926FFA}" srcOrd="1" destOrd="0" presId="urn:microsoft.com/office/officeart/2005/8/layout/process2"/>
    <dgm:cxn modelId="{213E0346-625C-674A-AD48-5B9D9BA67BDD}" type="presOf" srcId="{B2A1BBA7-D613-6B41-919D-CE17D346C2EF}" destId="{3025D70C-178C-EF47-9DC3-A9361C12C858}" srcOrd="1" destOrd="0" presId="urn:microsoft.com/office/officeart/2005/8/layout/process2"/>
    <dgm:cxn modelId="{C5A6E27C-835C-6B46-830A-4775005BBB50}" type="presOf" srcId="{73BA16EB-A563-5848-91E7-5A64EDAB35EF}" destId="{ECA42804-61CC-A84E-AC48-D733E3CA3A05}" srcOrd="0" destOrd="0" presId="urn:microsoft.com/office/officeart/2005/8/layout/process2"/>
    <dgm:cxn modelId="{2D1BE9A7-2BE5-CE4C-864F-57FF329DB516}" type="presOf" srcId="{B2A1BBA7-D613-6B41-919D-CE17D346C2EF}" destId="{1171B3F0-F14F-2649-B0D1-A6C3178960B2}" srcOrd="0" destOrd="0" presId="urn:microsoft.com/office/officeart/2005/8/layout/process2"/>
    <dgm:cxn modelId="{ADB5B55B-F9BA-DA4A-97F5-E895CB1C15AB}" type="presOf" srcId="{8F44071B-A26F-AB4E-9DE1-1AC8BF5FD9FD}" destId="{F2F5547C-C8E3-7E49-A6FD-346BB463D7DC}" srcOrd="0" destOrd="0" presId="urn:microsoft.com/office/officeart/2005/8/layout/process2"/>
    <dgm:cxn modelId="{AB8F65C7-7F17-054E-95D7-3C355C1BBBFE}" srcId="{8F44071B-A26F-AB4E-9DE1-1AC8BF5FD9FD}" destId="{81047CB2-DF2E-2A47-A417-EBF0A800A1C4}" srcOrd="2" destOrd="0" parTransId="{4696F631-1455-E44D-84E6-4C56CAA10E77}" sibTransId="{BAC49E28-ECDE-494A-8FC8-576E669A053A}"/>
    <dgm:cxn modelId="{718DC00C-8DF6-5541-96DF-A37C797BB420}" srcId="{8F44071B-A26F-AB4E-9DE1-1AC8BF5FD9FD}" destId="{849A1126-67BA-124A-A4F4-9029C8CB10DF}" srcOrd="0" destOrd="0" parTransId="{E2F5738A-37D4-CB42-AC7D-6ECC8C3F4B36}" sibTransId="{09D3D6B2-5043-DB44-A6ED-7869CE03AB32}"/>
    <dgm:cxn modelId="{283CF2C7-C953-AE43-B9B9-F9460FD613CE}" type="presOf" srcId="{849A1126-67BA-124A-A4F4-9029C8CB10DF}" destId="{8BC1A343-176F-8C4A-BB70-8D3F1DD07D1D}" srcOrd="0" destOrd="0" presId="urn:microsoft.com/office/officeart/2005/8/layout/process2"/>
    <dgm:cxn modelId="{FCC0A79B-90CB-884B-A12A-72B8998EAAD0}" type="presOf" srcId="{09D3D6B2-5043-DB44-A6ED-7869CE03AB32}" destId="{DBDE5712-BEFB-664F-AF72-F2632A50EBBC}" srcOrd="0" destOrd="0" presId="urn:microsoft.com/office/officeart/2005/8/layout/process2"/>
    <dgm:cxn modelId="{DC1AE588-4792-3540-A221-BCEAD614F741}" type="presParOf" srcId="{F2F5547C-C8E3-7E49-A6FD-346BB463D7DC}" destId="{8BC1A343-176F-8C4A-BB70-8D3F1DD07D1D}" srcOrd="0" destOrd="0" presId="urn:microsoft.com/office/officeart/2005/8/layout/process2"/>
    <dgm:cxn modelId="{C1CACBB7-9C4E-1147-8144-89C49C758A52}" type="presParOf" srcId="{F2F5547C-C8E3-7E49-A6FD-346BB463D7DC}" destId="{DBDE5712-BEFB-664F-AF72-F2632A50EBBC}" srcOrd="1" destOrd="0" presId="urn:microsoft.com/office/officeart/2005/8/layout/process2"/>
    <dgm:cxn modelId="{9BDC5D38-8165-1F41-A6B4-DA65051D1E48}" type="presParOf" srcId="{DBDE5712-BEFB-664F-AF72-F2632A50EBBC}" destId="{9949E870-8DBA-0747-B0C4-DE925F926FFA}" srcOrd="0" destOrd="0" presId="urn:microsoft.com/office/officeart/2005/8/layout/process2"/>
    <dgm:cxn modelId="{88EE5A75-FF98-7343-B75D-2948ABA09F86}" type="presParOf" srcId="{F2F5547C-C8E3-7E49-A6FD-346BB463D7DC}" destId="{ECA42804-61CC-A84E-AC48-D733E3CA3A05}" srcOrd="2" destOrd="0" presId="urn:microsoft.com/office/officeart/2005/8/layout/process2"/>
    <dgm:cxn modelId="{03F4E6AD-B2B5-AA44-BABF-0EAC2D424C36}" type="presParOf" srcId="{F2F5547C-C8E3-7E49-A6FD-346BB463D7DC}" destId="{1171B3F0-F14F-2649-B0D1-A6C3178960B2}" srcOrd="3" destOrd="0" presId="urn:microsoft.com/office/officeart/2005/8/layout/process2"/>
    <dgm:cxn modelId="{79499DF9-3326-BE43-8D4E-512E070D3395}" type="presParOf" srcId="{1171B3F0-F14F-2649-B0D1-A6C3178960B2}" destId="{3025D70C-178C-EF47-9DC3-A9361C12C858}" srcOrd="0" destOrd="0" presId="urn:microsoft.com/office/officeart/2005/8/layout/process2"/>
    <dgm:cxn modelId="{D72C272F-2BF4-9E40-A4B3-A582F5782F96}" type="presParOf" srcId="{F2F5547C-C8E3-7E49-A6FD-346BB463D7DC}" destId="{92BAAC66-60D2-BE4C-9782-96B3E4324C2A}"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A343-176F-8C4A-BB70-8D3F1DD07D1D}">
      <dsp:nvSpPr>
        <dsp:cNvPr id="0" name=""/>
        <dsp:cNvSpPr/>
      </dsp:nvSpPr>
      <dsp:spPr>
        <a:xfrm>
          <a:off x="347501" y="2003"/>
          <a:ext cx="2545230" cy="11088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Understand</a:t>
          </a:r>
          <a:endParaRPr lang="en-US" sz="3600" kern="1200" dirty="0"/>
        </a:p>
      </dsp:txBody>
      <dsp:txXfrm>
        <a:off x="379977" y="34479"/>
        <a:ext cx="2480278" cy="1043863"/>
      </dsp:txXfrm>
    </dsp:sp>
    <dsp:sp modelId="{DBDE5712-BEFB-664F-AF72-F2632A50EBBC}">
      <dsp:nvSpPr>
        <dsp:cNvPr id="0" name=""/>
        <dsp:cNvSpPr/>
      </dsp:nvSpPr>
      <dsp:spPr>
        <a:xfrm rot="5418661">
          <a:off x="1477131" y="1120661"/>
          <a:ext cx="276759" cy="6363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1424843" y="1300436"/>
        <a:ext cx="381785" cy="193731"/>
      </dsp:txXfrm>
    </dsp:sp>
    <dsp:sp modelId="{ECA42804-61CC-A84E-AC48-D733E3CA3A05}">
      <dsp:nvSpPr>
        <dsp:cNvPr id="0" name=""/>
        <dsp:cNvSpPr/>
      </dsp:nvSpPr>
      <dsp:spPr>
        <a:xfrm>
          <a:off x="338872" y="1698802"/>
          <a:ext cx="2545230" cy="8942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Cope</a:t>
          </a:r>
          <a:endParaRPr lang="en-US" sz="3600" kern="1200" dirty="0"/>
        </a:p>
      </dsp:txBody>
      <dsp:txXfrm>
        <a:off x="365064" y="1724994"/>
        <a:ext cx="2492846" cy="841882"/>
      </dsp:txXfrm>
    </dsp:sp>
    <dsp:sp modelId="{1171B3F0-F14F-2649-B0D1-A6C3178960B2}">
      <dsp:nvSpPr>
        <dsp:cNvPr id="0" name=""/>
        <dsp:cNvSpPr/>
      </dsp:nvSpPr>
      <dsp:spPr>
        <a:xfrm rot="5384590">
          <a:off x="1448457" y="2594412"/>
          <a:ext cx="332935" cy="6363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423808" y="2746099"/>
        <a:ext cx="381785" cy="233055"/>
      </dsp:txXfrm>
    </dsp:sp>
    <dsp:sp modelId="{92BAAC66-60D2-BE4C-9782-96B3E4324C2A}">
      <dsp:nvSpPr>
        <dsp:cNvPr id="0" name=""/>
        <dsp:cNvSpPr/>
      </dsp:nvSpPr>
      <dsp:spPr>
        <a:xfrm>
          <a:off x="347501" y="3232063"/>
          <a:ext cx="2545230" cy="16773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Use</a:t>
          </a:r>
          <a:endParaRPr lang="en-US" sz="3600" kern="1200" dirty="0"/>
        </a:p>
      </dsp:txBody>
      <dsp:txXfrm>
        <a:off x="396628" y="3281190"/>
        <a:ext cx="2446976" cy="1579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A343-176F-8C4A-BB70-8D3F1DD07D1D}">
      <dsp:nvSpPr>
        <dsp:cNvPr id="0" name=""/>
        <dsp:cNvSpPr/>
      </dsp:nvSpPr>
      <dsp:spPr>
        <a:xfrm>
          <a:off x="0" y="78"/>
          <a:ext cx="2864843" cy="16183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Understand</a:t>
          </a:r>
          <a:endParaRPr lang="en-US" sz="4000" kern="1200" dirty="0"/>
        </a:p>
      </dsp:txBody>
      <dsp:txXfrm>
        <a:off x="47399" y="47477"/>
        <a:ext cx="2770045" cy="1523525"/>
      </dsp:txXfrm>
    </dsp:sp>
    <dsp:sp modelId="{DBDE5712-BEFB-664F-AF72-F2632A50EBBC}">
      <dsp:nvSpPr>
        <dsp:cNvPr id="0" name=""/>
        <dsp:cNvSpPr/>
      </dsp:nvSpPr>
      <dsp:spPr>
        <a:xfrm rot="5400000">
          <a:off x="1253820" y="1583133"/>
          <a:ext cx="357202" cy="92869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5400000">
        <a:off x="1153813" y="1868880"/>
        <a:ext cx="557217" cy="250041"/>
      </dsp:txXfrm>
    </dsp:sp>
    <dsp:sp modelId="{92BAAC66-60D2-BE4C-9782-96B3E4324C2A}">
      <dsp:nvSpPr>
        <dsp:cNvPr id="0" name=""/>
        <dsp:cNvSpPr/>
      </dsp:nvSpPr>
      <dsp:spPr>
        <a:xfrm>
          <a:off x="0" y="2377301"/>
          <a:ext cx="2864843" cy="24480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Design</a:t>
          </a:r>
          <a:endParaRPr lang="en-US" sz="4000" kern="1200" dirty="0"/>
        </a:p>
      </dsp:txBody>
      <dsp:txXfrm>
        <a:off x="71701" y="2449002"/>
        <a:ext cx="2721441" cy="2304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C7908-2DB0-4247-ADBE-684CE4B69EC7}">
      <dsp:nvSpPr>
        <dsp:cNvPr id="0" name=""/>
        <dsp:cNvSpPr/>
      </dsp:nvSpPr>
      <dsp:spPr>
        <a:xfrm>
          <a:off x="1567597" y="177855"/>
          <a:ext cx="2450608" cy="1806549"/>
        </a:xfrm>
        <a:prstGeom prst="ellipse">
          <a:avLst/>
        </a:prstGeom>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Control</a:t>
          </a:r>
        </a:p>
        <a:p>
          <a:pPr lvl="0" algn="ctr" defTabSz="1066800">
            <a:lnSpc>
              <a:spcPct val="90000"/>
            </a:lnSpc>
            <a:spcBef>
              <a:spcPct val="0"/>
            </a:spcBef>
            <a:spcAft>
              <a:spcPct val="35000"/>
            </a:spcAft>
          </a:pPr>
          <a:r>
            <a:rPr lang="en-US" sz="2400" kern="1200" dirty="0" smtClean="0"/>
            <a:t>Programming</a:t>
          </a:r>
          <a:endParaRPr lang="en-US" sz="2000" kern="1200" dirty="0"/>
        </a:p>
      </dsp:txBody>
      <dsp:txXfrm>
        <a:off x="1926480" y="442418"/>
        <a:ext cx="1732842" cy="1277423"/>
      </dsp:txXfrm>
    </dsp:sp>
    <dsp:sp modelId="{906DA312-B5AA-6440-B63A-53E1D439D541}">
      <dsp:nvSpPr>
        <dsp:cNvPr id="0" name=""/>
        <dsp:cNvSpPr/>
      </dsp:nvSpPr>
      <dsp:spPr>
        <a:xfrm rot="3409910">
          <a:off x="3348827" y="2098316"/>
          <a:ext cx="627413"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3391450" y="2154525"/>
        <a:ext cx="439189" cy="404962"/>
      </dsp:txXfrm>
    </dsp:sp>
    <dsp:sp modelId="{7893B0AC-C258-874F-8690-6C2EF39106E7}">
      <dsp:nvSpPr>
        <dsp:cNvPr id="0" name=""/>
        <dsp:cNvSpPr/>
      </dsp:nvSpPr>
      <dsp:spPr>
        <a:xfrm>
          <a:off x="3248833" y="2812573"/>
          <a:ext cx="2447428" cy="167688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Pre-deployment Verification</a:t>
          </a:r>
          <a:endParaRPr lang="en-US" sz="2400" kern="1200" dirty="0"/>
        </a:p>
      </dsp:txBody>
      <dsp:txXfrm>
        <a:off x="3607251" y="3058147"/>
        <a:ext cx="1730592" cy="1185733"/>
      </dsp:txXfrm>
    </dsp:sp>
    <dsp:sp modelId="{D822C313-60F2-9343-8490-187DCF275D60}">
      <dsp:nvSpPr>
        <dsp:cNvPr id="0" name=""/>
        <dsp:cNvSpPr/>
      </dsp:nvSpPr>
      <dsp:spPr>
        <a:xfrm rot="10897749">
          <a:off x="2481647" y="3264643"/>
          <a:ext cx="543030"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2644523" y="3401946"/>
        <a:ext cx="380121" cy="404962"/>
      </dsp:txXfrm>
    </dsp:sp>
    <dsp:sp modelId="{DF65157E-931A-4043-B6AA-8BF8F795D75A}">
      <dsp:nvSpPr>
        <dsp:cNvPr id="0" name=""/>
        <dsp:cNvSpPr/>
      </dsp:nvSpPr>
      <dsp:spPr>
        <a:xfrm>
          <a:off x="0" y="2717949"/>
          <a:ext cx="2226509" cy="167504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Monitoring</a:t>
          </a:r>
          <a:endParaRPr lang="en-US" sz="2400" kern="1200" dirty="0"/>
        </a:p>
      </dsp:txBody>
      <dsp:txXfrm>
        <a:off x="326065" y="2963253"/>
        <a:ext cx="1574379" cy="1184433"/>
      </dsp:txXfrm>
    </dsp:sp>
    <dsp:sp modelId="{F50097E0-8079-6D44-B536-48FC967B6E37}">
      <dsp:nvSpPr>
        <dsp:cNvPr id="0" name=""/>
        <dsp:cNvSpPr/>
      </dsp:nvSpPr>
      <dsp:spPr>
        <a:xfrm rot="18250181">
          <a:off x="1535478" y="2010510"/>
          <a:ext cx="589766"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1574257" y="2218691"/>
        <a:ext cx="412836" cy="404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4C640-8D8A-3844-9F56-7525BB440FD3}">
      <dsp:nvSpPr>
        <dsp:cNvPr id="0" name=""/>
        <dsp:cNvSpPr/>
      </dsp:nvSpPr>
      <dsp:spPr>
        <a:xfrm>
          <a:off x="2304797" y="2135606"/>
          <a:ext cx="2125886" cy="2125886"/>
        </a:xfrm>
        <a:prstGeom prst="ellipse">
          <a:avLst/>
        </a:prstGeom>
        <a:gradFill rotWithShape="0">
          <a:gsLst>
            <a:gs pos="0">
              <a:srgbClr val="C00000"/>
            </a:gs>
            <a:gs pos="50000">
              <a:schemeClr val="accent2">
                <a:lumMod val="75000"/>
              </a:schemeClr>
            </a:gs>
            <a:gs pos="100000">
              <a:srgbClr val="FF000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Programming Abstractions &amp; Tools</a:t>
          </a:r>
          <a:endParaRPr lang="en-US" sz="2000" kern="1200" dirty="0"/>
        </a:p>
      </dsp:txBody>
      <dsp:txXfrm>
        <a:off x="2616126" y="2446935"/>
        <a:ext cx="1503228" cy="1503228"/>
      </dsp:txXfrm>
    </dsp:sp>
    <dsp:sp modelId="{5230E84F-11B0-884C-8DE5-C3444E5FE467}">
      <dsp:nvSpPr>
        <dsp:cNvPr id="0" name=""/>
        <dsp:cNvSpPr/>
      </dsp:nvSpPr>
      <dsp:spPr>
        <a:xfrm rot="12900000">
          <a:off x="860219" y="1738469"/>
          <a:ext cx="1709905" cy="605877"/>
        </a:xfrm>
        <a:prstGeom prst="lef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CF969F6-A3C5-8B48-96C7-BDFD1F9959E0}">
      <dsp:nvSpPr>
        <dsp:cNvPr id="0" name=""/>
        <dsp:cNvSpPr/>
      </dsp:nvSpPr>
      <dsp:spPr>
        <a:xfrm>
          <a:off x="5039" y="1186523"/>
          <a:ext cx="2019592" cy="72900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Fundamental Principles</a:t>
          </a:r>
          <a:endParaRPr lang="en-US" sz="2400" kern="1200" dirty="0"/>
        </a:p>
      </dsp:txBody>
      <dsp:txXfrm>
        <a:off x="26391" y="1207875"/>
        <a:ext cx="1976888" cy="686304"/>
      </dsp:txXfrm>
    </dsp:sp>
    <dsp:sp modelId="{FA4E6894-997D-AC49-BD1E-F09B322DC782}">
      <dsp:nvSpPr>
        <dsp:cNvPr id="0" name=""/>
        <dsp:cNvSpPr/>
      </dsp:nvSpPr>
      <dsp:spPr>
        <a:xfrm rot="19500000">
          <a:off x="4165357" y="1738469"/>
          <a:ext cx="1709905" cy="605877"/>
        </a:xfrm>
        <a:prstGeom prst="lef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849BB2A-D2A8-394E-B6DF-2E0A15B0D598}">
      <dsp:nvSpPr>
        <dsp:cNvPr id="0" name=""/>
        <dsp:cNvSpPr/>
      </dsp:nvSpPr>
      <dsp:spPr>
        <a:xfrm>
          <a:off x="4710850" y="1157174"/>
          <a:ext cx="2019592" cy="787705"/>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Mission Scenario</a:t>
          </a:r>
          <a:endParaRPr lang="en-US" sz="2400" kern="1200" dirty="0"/>
        </a:p>
      </dsp:txBody>
      <dsp:txXfrm>
        <a:off x="4733921" y="1180245"/>
        <a:ext cx="1973450" cy="741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AAAA0-B357-F747-8D5F-3261D2F9396E}">
      <dsp:nvSpPr>
        <dsp:cNvPr id="0" name=""/>
        <dsp:cNvSpPr/>
      </dsp:nvSpPr>
      <dsp:spPr>
        <a:xfrm>
          <a:off x="99797" y="0"/>
          <a:ext cx="1364416" cy="13644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smtClean="0"/>
            <a:t>SDC Operation</a:t>
          </a:r>
          <a:endParaRPr lang="en-US" sz="2100" kern="1200"/>
        </a:p>
      </dsp:txBody>
      <dsp:txXfrm>
        <a:off x="166402" y="66605"/>
        <a:ext cx="1231206" cy="1231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A343-176F-8C4A-BB70-8D3F1DD07D1D}">
      <dsp:nvSpPr>
        <dsp:cNvPr id="0" name=""/>
        <dsp:cNvSpPr/>
      </dsp:nvSpPr>
      <dsp:spPr>
        <a:xfrm>
          <a:off x="2844799" y="0"/>
          <a:ext cx="2438400" cy="13546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Understand</a:t>
          </a:r>
          <a:endParaRPr lang="en-US" sz="3400" kern="1200" dirty="0"/>
        </a:p>
      </dsp:txBody>
      <dsp:txXfrm>
        <a:off x="2884476" y="39677"/>
        <a:ext cx="2359046" cy="1275312"/>
      </dsp:txXfrm>
    </dsp:sp>
    <dsp:sp modelId="{DBDE5712-BEFB-664F-AF72-F2632A50EBBC}">
      <dsp:nvSpPr>
        <dsp:cNvPr id="0" name=""/>
        <dsp:cNvSpPr/>
      </dsp:nvSpPr>
      <dsp:spPr>
        <a:xfrm rot="5400000">
          <a:off x="3809999" y="1388533"/>
          <a:ext cx="508000" cy="60960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3881119" y="1439333"/>
        <a:ext cx="365760" cy="355600"/>
      </dsp:txXfrm>
    </dsp:sp>
    <dsp:sp modelId="{ECA42804-61CC-A84E-AC48-D733E3CA3A05}">
      <dsp:nvSpPr>
        <dsp:cNvPr id="0" name=""/>
        <dsp:cNvSpPr/>
      </dsp:nvSpPr>
      <dsp:spPr>
        <a:xfrm>
          <a:off x="2844799" y="2032000"/>
          <a:ext cx="2438400" cy="13546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Cope</a:t>
          </a:r>
          <a:endParaRPr lang="en-US" sz="3400" kern="1200" dirty="0"/>
        </a:p>
      </dsp:txBody>
      <dsp:txXfrm>
        <a:off x="2884476" y="2071677"/>
        <a:ext cx="2359046" cy="1275312"/>
      </dsp:txXfrm>
    </dsp:sp>
    <dsp:sp modelId="{1171B3F0-F14F-2649-B0D1-A6C3178960B2}">
      <dsp:nvSpPr>
        <dsp:cNvPr id="0" name=""/>
        <dsp:cNvSpPr/>
      </dsp:nvSpPr>
      <dsp:spPr>
        <a:xfrm rot="5400000">
          <a:off x="3809999" y="3420533"/>
          <a:ext cx="508000" cy="60960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3881119" y="3471333"/>
        <a:ext cx="365760" cy="355600"/>
      </dsp:txXfrm>
    </dsp:sp>
    <dsp:sp modelId="{92BAAC66-60D2-BE4C-9782-96B3E4324C2A}">
      <dsp:nvSpPr>
        <dsp:cNvPr id="0" name=""/>
        <dsp:cNvSpPr/>
      </dsp:nvSpPr>
      <dsp:spPr>
        <a:xfrm>
          <a:off x="2844799" y="4064000"/>
          <a:ext cx="2438400" cy="13546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Enhance</a:t>
          </a:r>
          <a:endParaRPr lang="en-US" sz="3400" kern="1200" dirty="0"/>
        </a:p>
      </dsp:txBody>
      <dsp:txXfrm>
        <a:off x="28844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6720B-BA7E-E04F-BE52-0060920185B2}" type="datetimeFigureOut">
              <a:rPr lang="en-US" smtClean="0"/>
              <a:t>12/5/16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CF1AE-CE31-E14E-AA77-4246B53B636F}" type="slidenum">
              <a:rPr lang="en-US" smtClean="0"/>
              <a:t>‹#›</a:t>
            </a:fld>
            <a:endParaRPr lang="en-US"/>
          </a:p>
        </p:txBody>
      </p:sp>
    </p:spTree>
    <p:extLst>
      <p:ext uri="{BB962C8B-B14F-4D97-AF65-F5344CB8AC3E}">
        <p14:creationId xmlns:p14="http://schemas.microsoft.com/office/powerpoint/2010/main" val="6363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Remove programming complexity;</a:t>
            </a:r>
            <a:r>
              <a:rPr lang="en-US" baseline="0" dirty="0" smtClean="0"/>
              <a:t> 2. More options for system to hide dynamicity (maintain a view). 3. Better failure recovery.</a:t>
            </a:r>
            <a:endParaRPr lang="en-US" dirty="0"/>
          </a:p>
        </p:txBody>
      </p:sp>
      <p:sp>
        <p:nvSpPr>
          <p:cNvPr id="4" name="Slide Number Placeholder 3"/>
          <p:cNvSpPr>
            <a:spLocks noGrp="1"/>
          </p:cNvSpPr>
          <p:nvPr>
            <p:ph type="sldNum" sz="quarter" idx="10"/>
          </p:nvPr>
        </p:nvSpPr>
        <p:spPr/>
        <p:txBody>
          <a:bodyPr/>
          <a:lstStyle/>
          <a:p>
            <a:fld id="{D3CCF1AE-CE31-E14E-AA77-4246B53B636F}" type="slidenum">
              <a:rPr lang="en-US" smtClean="0"/>
              <a:t>8</a:t>
            </a:fld>
            <a:endParaRPr lang="en-US"/>
          </a:p>
        </p:txBody>
      </p:sp>
    </p:spTree>
    <p:extLst>
      <p:ext uri="{BB962C8B-B14F-4D97-AF65-F5344CB8AC3E}">
        <p14:creationId xmlns:p14="http://schemas.microsoft.com/office/powerpoint/2010/main" val="1517171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73675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32524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10844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0989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09121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511450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relatively low rate, unreliable, nodes are highly mobile</a:t>
            </a:r>
            <a:endParaRPr lang="en-US" dirty="0"/>
          </a:p>
        </p:txBody>
      </p:sp>
      <p:sp>
        <p:nvSpPr>
          <p:cNvPr id="4" name="Slide Number Placeholder 3"/>
          <p:cNvSpPr>
            <a:spLocks noGrp="1"/>
          </p:cNvSpPr>
          <p:nvPr>
            <p:ph type="sldNum" sz="quarter" idx="10"/>
          </p:nvPr>
        </p:nvSpPr>
        <p:spPr/>
        <p:txBody>
          <a:bodyPr/>
          <a:lstStyle/>
          <a:p>
            <a:fld id="{9150E464-CD4C-9148-A6D9-3D50A9711AEB}" type="slidenum">
              <a:rPr lang="en-US" smtClean="0"/>
              <a:t>30</a:t>
            </a:fld>
            <a:endParaRPr lang="en-US"/>
          </a:p>
        </p:txBody>
      </p:sp>
    </p:spTree>
    <p:extLst>
      <p:ext uri="{BB962C8B-B14F-4D97-AF65-F5344CB8AC3E}">
        <p14:creationId xmlns:p14="http://schemas.microsoft.com/office/powerpoint/2010/main" val="208196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5491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189913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135672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178878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208547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5742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94166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21534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85343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41357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76545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20045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F1002B-7A61-EF48-BE2B-4A75618C59DA}"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3166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1002B-7A61-EF48-BE2B-4A75618C59DA}" type="datetimeFigureOut">
              <a:rPr lang="en-US" smtClean="0"/>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54729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1002B-7A61-EF48-BE2B-4A75618C59DA}" type="datetimeFigureOut">
              <a:rPr lang="en-US" smtClean="0"/>
              <a:t>12/5/16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94841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1002B-7A61-EF48-BE2B-4A75618C59DA}" type="datetimeFigureOut">
              <a:rPr lang="en-US" smtClean="0"/>
              <a:t>12/5/16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55309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1002B-7A61-EF48-BE2B-4A75618C59DA}" type="datetimeFigureOut">
              <a:rPr lang="en-US" smtClean="0"/>
              <a:t>12/5/16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5148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1002B-7A61-EF48-BE2B-4A75618C59DA}" type="datetimeFigureOut">
              <a:rPr lang="en-US" smtClean="0"/>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174188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1002B-7A61-EF48-BE2B-4A75618C59DA}" type="datetimeFigureOut">
              <a:rPr lang="en-US" smtClean="0"/>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35352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1002B-7A61-EF48-BE2B-4A75618C59DA}" type="datetimeFigureOut">
              <a:rPr lang="en-US" smtClean="0"/>
              <a:t>12/5/16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5292D-293A-9440-9324-E7D915E34C11}" type="slidenum">
              <a:rPr lang="en-US" smtClean="0"/>
              <a:t>‹#›</a:t>
            </a:fld>
            <a:endParaRPr lang="en-US"/>
          </a:p>
        </p:txBody>
      </p:sp>
    </p:spTree>
    <p:extLst>
      <p:ext uri="{BB962C8B-B14F-4D97-AF65-F5344CB8AC3E}">
        <p14:creationId xmlns:p14="http://schemas.microsoft.com/office/powerpoint/2010/main" val="976237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2.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5" Type="http://schemas.microsoft.com/office/2007/relationships/hdphoto" Target="../media/hdphoto3.wdp"/><Relationship Id="rId6" Type="http://schemas.openxmlformats.org/officeDocument/2006/relationships/image" Target="../media/image8.png"/><Relationship Id="rId7" Type="http://schemas.microsoft.com/office/2007/relationships/hdphoto" Target="../media/hdphoto4.wdp"/><Relationship Id="rId8"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diagramData" Target="../diagrams/data6.xml"/><Relationship Id="rId7" Type="http://schemas.openxmlformats.org/officeDocument/2006/relationships/diagramLayout" Target="../diagrams/layout6.xml"/><Relationship Id="rId8" Type="http://schemas.openxmlformats.org/officeDocument/2006/relationships/diagramQuickStyle" Target="../diagrams/quickStyle6.xml"/><Relationship Id="rId9" Type="http://schemas.openxmlformats.org/officeDocument/2006/relationships/diagramColors" Target="../diagrams/colors6.xml"/><Relationship Id="rId10"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Dynamic and </a:t>
            </a:r>
            <a:r>
              <a:rPr lang="en-US" dirty="0" smtClean="0"/>
              <a:t>Self-Optimizing </a:t>
            </a:r>
            <a:r>
              <a:rPr lang="en-US" dirty="0"/>
              <a:t>Control Plane for Software Defined Coalitions</a:t>
            </a:r>
          </a:p>
        </p:txBody>
      </p:sp>
      <p:sp>
        <p:nvSpPr>
          <p:cNvPr id="3" name="Subtitle 2"/>
          <p:cNvSpPr>
            <a:spLocks noGrp="1"/>
          </p:cNvSpPr>
          <p:nvPr>
            <p:ph type="subTitle" idx="1"/>
          </p:nvPr>
        </p:nvSpPr>
        <p:spPr>
          <a:xfrm>
            <a:off x="1524000" y="3602037"/>
            <a:ext cx="9144000" cy="2678841"/>
          </a:xfrm>
        </p:spPr>
        <p:txBody>
          <a:bodyPr>
            <a:noAutofit/>
          </a:bodyPr>
          <a:lstStyle/>
          <a:p>
            <a:endParaRPr lang="en-US" sz="3200" dirty="0" smtClean="0"/>
          </a:p>
          <a:p>
            <a:r>
              <a:rPr lang="en-US" sz="3200" dirty="0" smtClean="0"/>
              <a:t>Y. Richard Yang</a:t>
            </a:r>
          </a:p>
          <a:p>
            <a:endParaRPr lang="en-US" sz="3200" dirty="0" smtClean="0"/>
          </a:p>
          <a:p>
            <a:r>
              <a:rPr lang="en-US" sz="3200" dirty="0" smtClean="0"/>
              <a:t>DAIS ITA Kickoff Meeting</a:t>
            </a:r>
          </a:p>
          <a:p>
            <a:r>
              <a:rPr lang="en-US" dirty="0" smtClean="0"/>
              <a:t>Cardiff, U.K.</a:t>
            </a:r>
            <a:endParaRPr lang="en-US" dirty="0"/>
          </a:p>
          <a:p>
            <a:r>
              <a:rPr lang="en-US" dirty="0" smtClean="0"/>
              <a:t>Dec. 5, 2016</a:t>
            </a:r>
            <a:endParaRPr lang="en-US" dirty="0"/>
          </a:p>
        </p:txBody>
      </p:sp>
    </p:spTree>
    <p:extLst>
      <p:ext uri="{BB962C8B-B14F-4D97-AF65-F5344CB8AC3E}">
        <p14:creationId xmlns:p14="http://schemas.microsoft.com/office/powerpoint/2010/main" val="25470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pPr algn="ctr"/>
            <a:r>
              <a:rPr lang="en-US" sz="3200" dirty="0" smtClean="0"/>
              <a:t>Example: Network Resource Control</a:t>
            </a:r>
            <a:endParaRPr lang="en-US" sz="3200" dirty="0"/>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187687" y="4470208"/>
            <a:ext cx="2004270" cy="1957096"/>
          </a:xfrm>
          <a:prstGeom prst="wedgeRoundRectCallout">
            <a:avLst>
              <a:gd name="adj1" fmla="val -97757"/>
              <a:gd name="adj2" fmla="val 2772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a:t>
            </a:r>
            <a:r>
              <a:rPr lang="en-US" sz="1600" baseline="0">
                <a:latin typeface="Menlo Regular" charset="0"/>
                <a:cs typeface="Menlo Regular" charset="0"/>
                <a:sym typeface="Menlo Regular" charset="0"/>
              </a:rPr>
              <a:t>based </a:t>
            </a:r>
            <a:r>
              <a:rPr lang="en-US" sz="1600" baseline="0" smtClean="0">
                <a:latin typeface="Menlo Regular" charset="0"/>
                <a:cs typeface="Menlo Regular" charset="0"/>
                <a:sym typeface="Menlo Regular" charset="0"/>
              </a:rPr>
              <a:t>match-action computing </a:t>
            </a:r>
            <a:r>
              <a:rPr lang="en-US" sz="1600" baseline="0" dirty="0">
                <a:latin typeface="Menlo Regular" charset="0"/>
                <a:cs typeface="Menlo Regular" charset="0"/>
                <a:sym typeface="Menlo Regular" charset="0"/>
              </a:rPr>
              <a:t>model with limited resources</a:t>
            </a:r>
          </a:p>
        </p:txBody>
      </p:sp>
      <p:sp>
        <p:nvSpPr>
          <p:cNvPr id="20" name="Rounded Rectangular Callout 19"/>
          <p:cNvSpPr/>
          <p:nvPr/>
        </p:nvSpPr>
        <p:spPr bwMode="auto">
          <a:xfrm>
            <a:off x="639191" y="906226"/>
            <a:ext cx="1596212" cy="967544"/>
          </a:xfrm>
          <a:prstGeom prst="wedgeRoundRectCallout">
            <a:avLst>
              <a:gd name="adj1" fmla="val 93278"/>
              <a:gd name="adj2" fmla="val 120041"/>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400" baseline="0" smtClean="0"/>
              <a:t>How to program?</a:t>
            </a:r>
            <a:endParaRPr lang="en-US" sz="2400" baseline="0" dirty="0"/>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3694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955"/>
            <a:ext cx="10515600" cy="1325563"/>
          </a:xfrm>
        </p:spPr>
        <p:txBody>
          <a:bodyPr/>
          <a:lstStyle/>
          <a:p>
            <a:pPr algn="ctr"/>
            <a:r>
              <a:rPr lang="en-US" sz="3600" dirty="0" smtClean="0"/>
              <a:t>Example Policy</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692643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656" y="94918"/>
            <a:ext cx="10515600" cy="1325563"/>
          </a:xfrm>
        </p:spPr>
        <p:txBody>
          <a:bodyPr/>
          <a:lstStyle/>
          <a:p>
            <a:pPr algn="ctr"/>
            <a:r>
              <a:rPr lang="en-US" sz="3200" dirty="0" smtClean="0"/>
              <a:t>All Manual (Human-Intelligence) Control Programming</a:t>
            </a:r>
            <a:endParaRPr lang="en-US" sz="3200" dirty="0"/>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a:t>
            </a:r>
            <a:r>
              <a:rPr lang="nl-NL" sz="2000" baseline="0" dirty="0" smtClean="0">
                <a:latin typeface="Menlo Regular"/>
                <a:cs typeface="Menlo Regular"/>
              </a:rPr>
              <a:t>// drop</a:t>
            </a:r>
            <a:r>
              <a:rPr lang="nl-NL" sz="2000" baseline="0" dirty="0">
                <a:latin typeface="Menlo Regular"/>
                <a:cs typeface="Menlo Regular"/>
              </a:rPr>
              <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smtClean="0">
                <a:latin typeface="Menlo Regular"/>
                <a:cs typeface="Menlo Regular"/>
              </a:rPr>
              <a:t>installNetRule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t>
            </a:r>
            <a:r>
              <a:rPr lang="nl-NL" sz="2000" b="1" baseline="0" dirty="0" smtClean="0">
                <a:latin typeface="Menlo Regular"/>
                <a:cs typeface="Menlo Regular"/>
              </a:rPr>
              <a:t>      </a:t>
            </a:r>
            <a:r>
              <a:rPr lang="nl-NL" sz="2000" b="1" baseline="0" dirty="0">
                <a:latin typeface="Menlo Regular"/>
                <a:cs typeface="Menlo Regular"/>
              </a:rPr>
              <a:t>‘action’:[]})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dirty="0">
                <a:solidFill>
                  <a:prstClr val="black"/>
                </a:solidFill>
                <a:latin typeface="Menlo Regular"/>
                <a:cs typeface="Menlo Regular"/>
              </a:rPr>
              <a:t>// </a:t>
            </a:r>
            <a:r>
              <a:rPr lang="nl-NL" sz="200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installNetRule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545350"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64622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251" y="-29980"/>
            <a:ext cx="10515600" cy="1325563"/>
          </a:xfrm>
        </p:spPr>
        <p:txBody>
          <a:bodyPr/>
          <a:lstStyle/>
          <a:p>
            <a:pPr algn="ctr"/>
            <a:r>
              <a:rPr lang="en-US" sz="3200" dirty="0"/>
              <a:t>All Manual (Human-Intelligence) Control Programming</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a:t>
            </a:r>
            <a:r>
              <a:rPr lang="nl-NL" sz="2000" baseline="0" dirty="0" smtClean="0">
                <a:latin typeface="Menlo Regular"/>
                <a:cs typeface="Menlo Regular"/>
              </a:rPr>
              <a:t>// drop</a:t>
            </a:r>
            <a:r>
              <a:rPr lang="nl-NL" sz="2000" baseline="0" dirty="0">
                <a:latin typeface="Menlo Regular"/>
                <a:cs typeface="Menlo Regular"/>
              </a:rPr>
              <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en-US" sz="2000" baseline="0" dirty="0" smtClean="0">
                <a:solidFill>
                  <a:srgbClr val="B21889"/>
                </a:solidFill>
                <a:latin typeface="Menlo Regular"/>
                <a:cs typeface="Menlo Regular"/>
                <a:sym typeface="Menlo Regular" charset="0"/>
              </a:rPr>
              <a:t>   </a:t>
            </a:r>
            <a:r>
              <a:rPr lang="nl-NL" sz="2000" dirty="0" smtClean="0">
                <a:solidFill>
                  <a:prstClr val="black"/>
                </a:solidFill>
                <a:latin typeface="Menlo Regular"/>
                <a:cs typeface="Menlo Regular"/>
              </a:rPr>
              <a:t>// </a:t>
            </a:r>
            <a:r>
              <a:rPr lang="nl-NL" sz="200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Tree>
    <p:extLst>
      <p:ext uri="{BB962C8B-B14F-4D97-AF65-F5344CB8AC3E}">
        <p14:creationId xmlns:p14="http://schemas.microsoft.com/office/powerpoint/2010/main" val="461878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645964" y="21474"/>
            <a:ext cx="8562466" cy="685800"/>
          </a:xfrm>
          <a:ln/>
        </p:spPr>
        <p:txBody>
          <a:bodyPr/>
          <a:lstStyle/>
          <a:p>
            <a:pPr algn="ctr"/>
            <a:r>
              <a:rPr lang="en-US" sz="3200" dirty="0"/>
              <a:t>Does the </a:t>
            </a:r>
            <a:r>
              <a:rPr lang="en-US" sz="3200" dirty="0" smtClean="0"/>
              <a:t>Inserted Code </a:t>
            </a:r>
            <a:r>
              <a:rPr lang="en-US" sz="3200" dirty="0"/>
              <a:t>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1549501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32" y="272361"/>
            <a:ext cx="11049000" cy="1325563"/>
          </a:xfrm>
        </p:spPr>
        <p:txBody>
          <a:bodyPr/>
          <a:lstStyle/>
          <a:p>
            <a:r>
              <a:rPr lang="en-US" smtClean="0"/>
              <a:t>High-Level SDC </a:t>
            </a:r>
            <a:r>
              <a:rPr lang="en-US" dirty="0" smtClean="0"/>
              <a:t>Control Programming Abstraction: Initial Design (SDN)</a:t>
            </a:r>
            <a:endParaRPr lang="en-US" dirty="0"/>
          </a:p>
        </p:txBody>
      </p:sp>
      <p:grpSp>
        <p:nvGrpSpPr>
          <p:cNvPr id="5" name="Group 4"/>
          <p:cNvGrpSpPr/>
          <p:nvPr/>
        </p:nvGrpSpPr>
        <p:grpSpPr>
          <a:xfrm>
            <a:off x="2505837" y="2690037"/>
            <a:ext cx="4338714" cy="3019226"/>
            <a:chOff x="5308600" y="4744155"/>
            <a:chExt cx="2720621" cy="1471812"/>
          </a:xfrm>
        </p:grpSpPr>
        <p:pic>
          <p:nvPicPr>
            <p:cNvPr id="6" name="Picture 5"/>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308600" y="4744155"/>
              <a:ext cx="378177" cy="25117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86777" y="5039528"/>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643463" y="1893884"/>
            <a:ext cx="2567070" cy="830997"/>
          </a:xfrm>
          <a:prstGeom prst="rect">
            <a:avLst/>
          </a:prstGeom>
        </p:spPr>
        <p:txBody>
          <a:bodyPr wrap="square">
            <a:spAutoFit/>
          </a:bodyPr>
          <a:lstStyle/>
          <a:p>
            <a:r>
              <a:rPr lang="en-US" sz="2400" dirty="0" smtClean="0"/>
              <a:t>C</a:t>
            </a:r>
            <a:r>
              <a:rPr lang="en-US" sz="2400" baseline="0" dirty="0" smtClean="0"/>
              <a:t>onsider</a:t>
            </a:r>
            <a:r>
              <a:rPr lang="en-US" sz="2400" dirty="0" smtClean="0"/>
              <a:t> </a:t>
            </a:r>
            <a:r>
              <a:rPr lang="en-US" sz="2400" baseline="0" dirty="0" smtClean="0"/>
              <a:t>each </a:t>
            </a:r>
            <a:r>
              <a:rPr lang="en-US" sz="2400" baseline="0" dirty="0" err="1" smtClean="0"/>
              <a:t>pkt</a:t>
            </a:r>
            <a:r>
              <a:rPr lang="en-US" sz="2400" baseline="0" dirty="0" smtClean="0"/>
              <a:t/>
            </a:r>
            <a:br>
              <a:rPr lang="en-US" sz="2400" baseline="0" dirty="0" smtClean="0"/>
            </a:br>
            <a:r>
              <a:rPr lang="en-US" sz="2400" baseline="0" dirty="0" smtClean="0"/>
              <a:t>as a </a:t>
            </a:r>
            <a:r>
              <a:rPr lang="en-US" sz="2400" baseline="0" dirty="0" smtClean="0">
                <a:solidFill>
                  <a:srgbClr val="FF0000"/>
                </a:solidFill>
              </a:rPr>
              <a:t>request</a:t>
            </a:r>
            <a:endParaRPr lang="en-US" sz="2400" baseline="0" dirty="0"/>
          </a:p>
        </p:txBody>
      </p:sp>
      <p:sp>
        <p:nvSpPr>
          <p:cNvPr id="10" name="Rectangle 9"/>
          <p:cNvSpPr/>
          <p:nvPr/>
        </p:nvSpPr>
        <p:spPr>
          <a:xfrm>
            <a:off x="7362982" y="2075371"/>
            <a:ext cx="4693551" cy="461665"/>
          </a:xfrm>
          <a:prstGeom prst="rect">
            <a:avLst/>
          </a:prstGeom>
        </p:spPr>
        <p:txBody>
          <a:bodyPr wrap="square">
            <a:spAutoFit/>
          </a:bodyPr>
          <a:lstStyle/>
          <a:p>
            <a:r>
              <a:rPr lang="en-US" sz="2400" baseline="0" dirty="0" smtClean="0"/>
              <a:t>- Network as a </a:t>
            </a:r>
            <a:r>
              <a:rPr lang="en-US" sz="2400" baseline="0" dirty="0" smtClean="0">
                <a:solidFill>
                  <a:srgbClr val="FF0000"/>
                </a:solidFill>
              </a:rPr>
              <a:t>single virtual server</a:t>
            </a:r>
            <a:endParaRPr lang="en-US" sz="2400" baseline="0" dirty="0">
              <a:solidFill>
                <a:srgbClr val="FF0000"/>
              </a:solidFill>
            </a:endParaRPr>
          </a:p>
        </p:txBody>
      </p:sp>
      <p:sp>
        <p:nvSpPr>
          <p:cNvPr id="11" name="Rectangle 10"/>
          <p:cNvSpPr/>
          <p:nvPr/>
        </p:nvSpPr>
        <p:spPr>
          <a:xfrm>
            <a:off x="7362983" y="3841704"/>
            <a:ext cx="4524217" cy="1569660"/>
          </a:xfrm>
          <a:prstGeom prst="rect">
            <a:avLst/>
          </a:prstGeom>
        </p:spPr>
        <p:txBody>
          <a:bodyPr wrap="square">
            <a:spAutoFit/>
          </a:bodyPr>
          <a:lstStyle/>
          <a:p>
            <a:r>
              <a:rPr lang="en-US" sz="2400" baseline="0" dirty="0" smtClean="0"/>
              <a:t>- Network functions (</a:t>
            </a:r>
            <a:r>
              <a:rPr lang="en-US" sz="2400" b="1" i="1" baseline="0" dirty="0" smtClean="0">
                <a:solidFill>
                  <a:srgbClr val="C00000"/>
                </a:solidFill>
              </a:rPr>
              <a:t>logically</a:t>
            </a:r>
            <a:r>
              <a:rPr lang="en-US" sz="2400" baseline="0" dirty="0" smtClean="0"/>
              <a:t>) </a:t>
            </a:r>
            <a:r>
              <a:rPr lang="en-US" sz="2400" baseline="0" dirty="0" smtClean="0">
                <a:solidFill>
                  <a:srgbClr val="FF0000"/>
                </a:solidFill>
              </a:rPr>
              <a:t>invoked on each new </a:t>
            </a:r>
            <a:r>
              <a:rPr lang="en-US" sz="2400" baseline="0" dirty="0" err="1" smtClean="0">
                <a:solidFill>
                  <a:srgbClr val="FF0000"/>
                </a:solidFill>
              </a:rPr>
              <a:t>pkt</a:t>
            </a:r>
            <a:r>
              <a:rPr lang="en-US" sz="2400" baseline="0" dirty="0" smtClean="0"/>
              <a:t>, returning how network handles that request</a:t>
            </a:r>
            <a:endParaRPr lang="en-US" sz="2400" baseline="0" dirty="0"/>
          </a:p>
        </p:txBody>
      </p:sp>
      <p:sp>
        <p:nvSpPr>
          <p:cNvPr id="12" name="Rectangle 11"/>
          <p:cNvSpPr/>
          <p:nvPr/>
        </p:nvSpPr>
        <p:spPr>
          <a:xfrm>
            <a:off x="7362982" y="2712808"/>
            <a:ext cx="4221840" cy="830997"/>
          </a:xfrm>
          <a:prstGeom prst="rect">
            <a:avLst/>
          </a:prstGeom>
        </p:spPr>
        <p:txBody>
          <a:bodyPr wrap="square">
            <a:spAutoFit/>
          </a:bodyPr>
          <a:lstStyle/>
          <a:p>
            <a:r>
              <a:rPr lang="en-US" sz="2400" baseline="0" dirty="0" smtClean="0"/>
              <a:t>- Network functions expressed in </a:t>
            </a:r>
            <a:r>
              <a:rPr lang="en-US" sz="2400" baseline="0" dirty="0" smtClean="0">
                <a:solidFill>
                  <a:srgbClr val="FF0000"/>
                </a:solidFill>
              </a:rPr>
              <a:t>general purpose language</a:t>
            </a:r>
            <a:endParaRPr lang="en-US" sz="2400" baseline="0" dirty="0">
              <a:solidFill>
                <a:srgbClr val="FF0000"/>
              </a:solidFill>
            </a:endParaRPr>
          </a:p>
        </p:txBody>
      </p:sp>
      <p:sp>
        <p:nvSpPr>
          <p:cNvPr id="13" name="Rectangle 12"/>
          <p:cNvSpPr/>
          <p:nvPr/>
        </p:nvSpPr>
        <p:spPr>
          <a:xfrm>
            <a:off x="7430714" y="5709263"/>
            <a:ext cx="3874119" cy="830997"/>
          </a:xfrm>
          <a:prstGeom prst="rect">
            <a:avLst/>
          </a:prstGeom>
        </p:spPr>
        <p:txBody>
          <a:bodyPr wrap="square">
            <a:spAutoFit/>
          </a:bodyPr>
          <a:lstStyle/>
          <a:p>
            <a:r>
              <a:rPr lang="en-US" sz="2400" baseline="0" dirty="0" smtClean="0"/>
              <a:t>- </a:t>
            </a:r>
            <a:r>
              <a:rPr lang="en-US" sz="2400" baseline="0" dirty="0" smtClean="0">
                <a:solidFill>
                  <a:srgbClr val="FF0000"/>
                </a:solidFill>
              </a:rPr>
              <a:t>Realization of return</a:t>
            </a:r>
            <a:r>
              <a:rPr lang="en-US" sz="2400" dirty="0" smtClean="0">
                <a:solidFill>
                  <a:srgbClr val="FF0000"/>
                </a:solidFill>
              </a:rPr>
              <a:t> is opaque</a:t>
            </a:r>
            <a:r>
              <a:rPr lang="en-US" sz="2400" dirty="0" smtClean="0"/>
              <a:t>, computed by system</a:t>
            </a:r>
            <a:endParaRPr lang="en-US" sz="2400" baseline="0" dirty="0">
              <a:solidFill>
                <a:srgbClr val="FF0000"/>
              </a:solidFill>
            </a:endParaRPr>
          </a:p>
        </p:txBody>
      </p:sp>
    </p:spTree>
    <p:extLst>
      <p:ext uri="{BB962C8B-B14F-4D97-AF65-F5344CB8AC3E}">
        <p14:creationId xmlns:p14="http://schemas.microsoft.com/office/powerpoint/2010/main" val="90408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98200" cy="1325563"/>
          </a:xfrm>
        </p:spPr>
        <p:txBody>
          <a:bodyPr/>
          <a:lstStyle/>
          <a:p>
            <a:r>
              <a:rPr lang="en-US" dirty="0"/>
              <a:t>SDC Control Programming: </a:t>
            </a:r>
            <a:r>
              <a:rPr lang="en-US" dirty="0" smtClean="0"/>
              <a:t>Example</a:t>
            </a:r>
            <a:endParaRPr lang="en-US" dirty="0"/>
          </a:p>
        </p:txBody>
      </p:sp>
      <p:sp>
        <p:nvSpPr>
          <p:cNvPr id="6" name="Rectangle 5"/>
          <p:cNvSpPr>
            <a:spLocks/>
          </p:cNvSpPr>
          <p:nvPr/>
        </p:nvSpPr>
        <p:spPr bwMode="auto">
          <a:xfrm>
            <a:off x="1133324" y="2119323"/>
            <a:ext cx="10059609" cy="429610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void </a:t>
            </a:r>
            <a:r>
              <a:rPr lang="en-US" sz="1600" baseline="0" dirty="0" smtClean="0">
                <a:latin typeface="Menlo Regular" charset="0"/>
                <a:cs typeface="Menlo Regular" charset="0"/>
                <a:sym typeface="Menlo Regular" charset="0"/>
              </a:rPr>
              <a:t>f(</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p) </a:t>
            </a:r>
            <a:r>
              <a:rPr lang="en-US" sz="1600" baseline="0" dirty="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permit</a:t>
            </a:r>
            <a:r>
              <a:rPr lang="en-US" sz="1600" baseline="0" dirty="0" smtClean="0">
                <a:latin typeface="Menlo Regular" charset="0"/>
                <a:cs typeface="Menlo Regular" charset="0"/>
                <a:sym typeface="Menlo Regular" charset="0"/>
              </a:rPr>
              <a:t>(</a:t>
            </a:r>
            <a:r>
              <a:rPr lang="en-US" sz="1600" dirty="0" smtClean="0">
                <a:solidFill>
                  <a:srgbClr val="786DC4"/>
                </a:solidFill>
                <a:latin typeface="Menlo Regular" charset="0"/>
                <a:cs typeface="Menlo Regular" charset="0"/>
                <a:sym typeface="Menlo Regular" charset="0"/>
              </a:rPr>
              <a:t>p</a:t>
            </a:r>
            <a:r>
              <a:rPr lang="en-US" sz="1600" baseline="0" dirty="0" smtClean="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p.route</a:t>
            </a:r>
            <a:r>
              <a:rPr lang="en-US" sz="1600" dirty="0" smtClean="0">
                <a:latin typeface="Menlo Regular" charset="0"/>
                <a:cs typeface="Menlo Regular" charset="0"/>
                <a:sym typeface="Menlo Regular" charset="0"/>
              </a:rPr>
              <a:t> = null</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EndpointProp</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sedp</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p.ip.</a:t>
            </a:r>
            <a:r>
              <a:rPr lang="en-US" sz="1600" dirty="0" err="1" smtClean="0">
                <a:latin typeface="Menlo Bold" charset="0"/>
                <a:cs typeface="Menlo Bold" charset="0"/>
                <a:sym typeface="Menlo Bold" charset="0"/>
              </a:rPr>
              <a:t>ip</a:t>
            </a:r>
            <a:r>
              <a:rPr lang="en-US" sz="1600" baseline="0" dirty="0" err="1" smtClean="0">
                <a:latin typeface="Menlo Bold" charset="0"/>
                <a:cs typeface="Menlo Bold" charset="0"/>
                <a:sym typeface="Menlo Bold" charset="0"/>
              </a:rPr>
              <a:t>Src</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r>
              <a:rPr lang="en-US" sz="1600" dirty="0" err="1">
                <a:latin typeface="Menlo Bold" charset="0"/>
                <a:cs typeface="Menlo Bold" charset="0"/>
                <a:sym typeface="Menlo Bold" charset="0"/>
              </a:rPr>
              <a:t>EndpointProp</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dedp</a:t>
            </a:r>
            <a:r>
              <a:rPr lang="en-US" sz="160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p.ip.</a:t>
            </a:r>
            <a:r>
              <a:rPr lang="en-US" sz="1600" dirty="0" err="1" smtClean="0">
                <a:latin typeface="Menlo Bold" charset="0"/>
                <a:cs typeface="Menlo Bold" charset="0"/>
                <a:sym typeface="Menlo Bold" charset="0"/>
              </a:rPr>
              <a:t>ip</a:t>
            </a:r>
            <a:r>
              <a:rPr lang="en-US" sz="1600" baseline="0" dirty="0" err="1" smtClean="0">
                <a:latin typeface="Menlo Bold" charset="0"/>
                <a:cs typeface="Menlo Bold" charset="0"/>
                <a:sym typeface="Menlo Bold" charset="0"/>
              </a:rPr>
              <a:t>Dst</a:t>
            </a:r>
            <a:r>
              <a:rPr lang="en-US" sz="1600" baseline="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int</a:t>
            </a:r>
            <a:r>
              <a:rPr lang="en-US" sz="1600" dirty="0" smtClean="0">
                <a:latin typeface="Menlo Regular" charset="0"/>
                <a:cs typeface="Menlo Regular" charset="0"/>
                <a:sym typeface="Menlo Regular" charset="0"/>
              </a:rPr>
              <a:t>          rate = </a:t>
            </a:r>
            <a:r>
              <a:rPr lang="en-US" sz="1600" dirty="0" err="1" smtClean="0">
                <a:latin typeface="Menlo Regular" charset="0"/>
                <a:cs typeface="Menlo Regular" charset="0"/>
                <a:sym typeface="Menlo Regular" charset="0"/>
              </a:rPr>
              <a:t>p.te.</a:t>
            </a:r>
            <a:r>
              <a:rPr lang="en-US" sz="1600" b="1" dirty="0" err="1" smtClean="0">
                <a:latin typeface="Menlo Regular" charset="0"/>
                <a:cs typeface="Menlo Regular" charset="0"/>
                <a:sym typeface="Menlo Regular" charset="0"/>
              </a:rPr>
              <a:t>vRate</a:t>
            </a:r>
            <a:r>
              <a:rPr lang="en-US" sz="1600" dirty="0" smtClean="0">
                <a:latin typeface="Menlo Regular" charset="0"/>
                <a:cs typeface="Menlo Regular" charset="0"/>
                <a:sym typeface="Menlo Regular" charset="0"/>
              </a:rPr>
              <a:t>(); // custom protocol</a:t>
            </a:r>
            <a:br>
              <a:rPr lang="en-US" sz="1600" dirty="0" smtClean="0">
                <a:latin typeface="Menlo Regular" charset="0"/>
                <a:cs typeface="Menlo Regular" charset="0"/>
                <a:sym typeface="Menlo Regular" charset="0"/>
              </a:rPr>
            </a:b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QoSRoute</a:t>
            </a:r>
            <a:r>
              <a:rPr lang="en-US" sz="1600" dirty="0" smtClean="0">
                <a:latin typeface="Menlo Regular" charset="0"/>
                <a:cs typeface="Menlo Regular" charset="0"/>
                <a:sym typeface="Menlo Regular" charset="0"/>
              </a:rPr>
              <a:t> </a:t>
            </a:r>
            <a:r>
              <a:rPr lang="en-US" sz="1600" dirty="0" err="1">
                <a:latin typeface="Menlo Regular" charset="0"/>
                <a:cs typeface="Menlo Regular" charset="0"/>
                <a:sym typeface="Menlo Regular" charset="0"/>
              </a:rPr>
              <a:t>qr</a:t>
            </a: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routingAlg</a:t>
            </a:r>
            <a:r>
              <a:rPr lang="en-US" sz="1600" dirty="0" smtClean="0">
                <a:latin typeface="Menlo Regular" charset="0"/>
                <a:cs typeface="Menlo Regular" charset="0"/>
                <a:sym typeface="Menlo Regular" charset="0"/>
              </a:rPr>
              <a:t>(</a:t>
            </a:r>
            <a:r>
              <a:rPr lang="en-US" sz="1600" dirty="0" err="1" smtClean="0">
                <a:latin typeface="Menlo Regular" charset="0"/>
                <a:cs typeface="Menlo Regular" charset="0"/>
                <a:sym typeface="Menlo Regular" charset="0"/>
              </a:rPr>
              <a:t>sedp</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dedp</a:t>
            </a:r>
            <a:r>
              <a:rPr lang="en-US" sz="1600" dirty="0" smtClean="0">
                <a:latin typeface="Menlo Regular" charset="0"/>
                <a:cs typeface="Menlo Regular" charset="0"/>
                <a:sym typeface="Menlo Regular" charset="0"/>
              </a:rPr>
              <a:t>, rate);</a:t>
            </a: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smtClean="0">
                <a:latin typeface="Menlo Regular" charset="0"/>
                <a:cs typeface="Menlo Regular" charset="0"/>
                <a:sym typeface="Menlo Regular" charset="0"/>
              </a:rPr>
              <a:t>    </a:t>
            </a:r>
            <a:r>
              <a:rPr lang="en-US" sz="1600" dirty="0" err="1">
                <a:latin typeface="Menlo Regular" charset="0"/>
                <a:cs typeface="Menlo Regular" charset="0"/>
                <a:sym typeface="Menlo Regular" charset="0"/>
              </a:rPr>
              <a:t>p.route</a:t>
            </a:r>
            <a:r>
              <a:rPr lang="en-US" sz="1600" dirty="0">
                <a:latin typeface="Menlo Regular" charset="0"/>
                <a:cs typeface="Menlo Regular" charset="0"/>
                <a:sym typeface="Menlo Regular" charset="0"/>
              </a:rPr>
              <a:t> = </a:t>
            </a:r>
            <a:r>
              <a:rPr lang="en-US" sz="1600" dirty="0" err="1">
                <a:latin typeface="Menlo Regular" charset="0"/>
                <a:cs typeface="Menlo Regular" charset="0"/>
                <a:sym typeface="Menlo Regular" charset="0"/>
              </a:rPr>
              <a:t>qr.route</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p.vrate</a:t>
            </a:r>
            <a:r>
              <a:rPr lang="en-US" sz="1600" dirty="0" smtClean="0">
                <a:latin typeface="Menlo Regular" charset="0"/>
                <a:cs typeface="Menlo Regular" charset="0"/>
                <a:sym typeface="Menlo Regular" charset="0"/>
              </a:rPr>
              <a:t> </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qr.rate</a:t>
            </a:r>
            <a:r>
              <a:rPr lang="en-US" sz="1600" dirty="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err="1" smtClean="0">
                <a:latin typeface="Menlo Regular" charset="0"/>
                <a:cs typeface="Menlo Regular" charset="0"/>
                <a:sym typeface="Menlo Regular" charset="0"/>
              </a:rPr>
              <a:t>QoSRoute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routingAlg</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EndpointProp</a:t>
            </a:r>
            <a:r>
              <a:rPr lang="en-US" sz="1600" baseline="0" dirty="0" smtClean="0">
                <a:latin typeface="Menlo Regular" charset="0"/>
                <a:cs typeface="Menlo Regular" charset="0"/>
                <a:sym typeface="Menlo Regular" charset="0"/>
              </a:rPr>
              <a:t> s, </a:t>
            </a:r>
            <a:r>
              <a:rPr lang="en-US" sz="1600" baseline="0" dirty="0" err="1" smtClean="0">
                <a:latin typeface="Menlo Regular" charset="0"/>
                <a:cs typeface="Menlo Regular" charset="0"/>
                <a:sym typeface="Menlo Regular" charset="0"/>
              </a:rPr>
              <a:t>EndpointProp</a:t>
            </a:r>
            <a:r>
              <a:rPr lang="en-US" sz="1600" baseline="0" dirty="0" smtClean="0">
                <a:latin typeface="Menlo Regular" charset="0"/>
                <a:cs typeface="Menlo Regular" charset="0"/>
                <a:sym typeface="Menlo Regular" charset="0"/>
              </a:rPr>
              <a:t> d, </a:t>
            </a:r>
            <a:r>
              <a:rPr lang="en-US" sz="1600" baseline="0" dirty="0" err="1" smtClean="0">
                <a:latin typeface="Menlo Regular" charset="0"/>
                <a:cs typeface="Menlo Regular" charset="0"/>
                <a:sym typeface="Menlo Regular" charset="0"/>
              </a:rPr>
              <a:t>int</a:t>
            </a:r>
            <a:r>
              <a:rPr lang="en-US" sz="1600" baseline="0" dirty="0" smtClean="0">
                <a:latin typeface="Menlo Regular" charset="0"/>
                <a:cs typeface="Menlo Regular" charset="0"/>
                <a:sym typeface="Menlo Regular" charset="0"/>
              </a:rPr>
              <a:t> r) {</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allowedRate</a:t>
            </a:r>
            <a:r>
              <a:rPr lang="en-US" sz="1600" baseline="0" dirty="0" smtClean="0">
                <a:latin typeface="Menlo Regular" charset="0"/>
                <a:cs typeface="Menlo Regular" charset="0"/>
                <a:sym typeface="Menlo Regular" charset="0"/>
              </a:rPr>
              <a:t>(</a:t>
            </a:r>
            <a:r>
              <a:rPr lang="en-US" sz="1600" dirty="0" smtClean="0">
                <a:latin typeface="Menlo Regular" charset="0"/>
                <a:cs typeface="Menlo Regular" charset="0"/>
                <a:sym typeface="Menlo Regular" charset="0"/>
              </a:rPr>
              <a:t>s</a:t>
            </a:r>
            <a:r>
              <a:rPr lang="en-US" sz="160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d) &lt; r )        // </a:t>
            </a:r>
            <a:r>
              <a:rPr lang="en-US" sz="1600" dirty="0" smtClean="0">
                <a:latin typeface="Menlo Regular" charset="0"/>
                <a:cs typeface="Menlo Regular" charset="0"/>
                <a:sym typeface="Menlo Regular" charset="0"/>
              </a:rPr>
              <a:t>authorization</a:t>
            </a: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r = </a:t>
            </a:r>
            <a:r>
              <a:rPr lang="en-US" sz="1600" dirty="0" err="1">
                <a:latin typeface="Menlo Regular" charset="0"/>
                <a:cs typeface="Menlo Regular" charset="0"/>
                <a:sym typeface="Menlo Regular" charset="0"/>
              </a:rPr>
              <a:t>allowedRate</a:t>
            </a:r>
            <a:r>
              <a:rPr lang="en-US" sz="1600" dirty="0">
                <a:latin typeface="Menlo Regular" charset="0"/>
                <a:cs typeface="Menlo Regular" charset="0"/>
                <a:sym typeface="Menlo Regular" charset="0"/>
              </a:rPr>
              <a:t>(s, d</a:t>
            </a:r>
            <a:r>
              <a:rPr lang="en-US" sz="160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dirty="0">
                <a:solidFill>
                  <a:srgbClr val="B21889"/>
                </a:solidFill>
                <a:latin typeface="Menlo Regular" charset="0"/>
                <a:cs typeface="Menlo Regular" charset="0"/>
                <a:sym typeface="Menlo Regular" charset="0"/>
              </a:rPr>
              <a:t> </a:t>
            </a:r>
            <a:r>
              <a:rPr lang="en-US" sz="1600" dirty="0" smtClean="0">
                <a:solidFill>
                  <a:srgbClr val="B21889"/>
                </a:solidFill>
                <a:latin typeface="Menlo Regular" charset="0"/>
                <a:cs typeface="Menlo Regular" charset="0"/>
                <a:sym typeface="Menlo Regular" charset="0"/>
              </a:rPr>
              <a:t> return</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QoSRouting</a:t>
            </a:r>
            <a:r>
              <a:rPr lang="en-US" sz="1600" dirty="0" smtClean="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s, d, r);</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7" name="Rounded Rectangular Callout 6"/>
          <p:cNvSpPr/>
          <p:nvPr/>
        </p:nvSpPr>
        <p:spPr>
          <a:xfrm>
            <a:off x="4623950" y="1288347"/>
            <a:ext cx="2046885" cy="1016300"/>
          </a:xfrm>
          <a:prstGeom prst="wedgeRoundRectCallout">
            <a:avLst>
              <a:gd name="adj1" fmla="val -126154"/>
              <a:gd name="adj2" fmla="val 51654"/>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Per-packet programming model</a:t>
            </a:r>
            <a:endParaRPr lang="en-US" sz="2000" dirty="0"/>
          </a:p>
        </p:txBody>
      </p:sp>
      <p:sp>
        <p:nvSpPr>
          <p:cNvPr id="8" name="Rounded Rectangular Callout 7"/>
          <p:cNvSpPr/>
          <p:nvPr/>
        </p:nvSpPr>
        <p:spPr>
          <a:xfrm>
            <a:off x="9026474" y="1408218"/>
            <a:ext cx="2269973" cy="1016300"/>
          </a:xfrm>
          <a:prstGeom prst="wedgeRoundRectCallout">
            <a:avLst>
              <a:gd name="adj1" fmla="val -114931"/>
              <a:gd name="adj2" fmla="val 146745"/>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Standard+Custom</a:t>
            </a:r>
            <a:r>
              <a:rPr lang="en-US" sz="2000" dirty="0" smtClean="0"/>
              <a:t/>
            </a:r>
            <a:br>
              <a:rPr lang="en-US" sz="2000" dirty="0" smtClean="0"/>
            </a:br>
            <a:r>
              <a:rPr lang="en-US" sz="2000" dirty="0" smtClean="0"/>
              <a:t>protocols</a:t>
            </a:r>
            <a:endParaRPr lang="en-US" sz="2000" dirty="0"/>
          </a:p>
        </p:txBody>
      </p:sp>
      <p:sp>
        <p:nvSpPr>
          <p:cNvPr id="9" name="Rounded Rectangular Callout 8"/>
          <p:cNvSpPr/>
          <p:nvPr/>
        </p:nvSpPr>
        <p:spPr>
          <a:xfrm>
            <a:off x="9356875" y="2959461"/>
            <a:ext cx="2269973" cy="1016300"/>
          </a:xfrm>
          <a:prstGeom prst="wedgeRoundRectCallout">
            <a:avLst>
              <a:gd name="adj1" fmla="val -142154"/>
              <a:gd name="adj2" fmla="val 68672"/>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Meta header to control cross layers</a:t>
            </a:r>
            <a:endParaRPr lang="en-US" sz="2000" dirty="0"/>
          </a:p>
        </p:txBody>
      </p:sp>
      <p:sp>
        <p:nvSpPr>
          <p:cNvPr id="10" name="Rounded Rectangular Callout 9"/>
          <p:cNvSpPr/>
          <p:nvPr/>
        </p:nvSpPr>
        <p:spPr>
          <a:xfrm>
            <a:off x="8602116" y="5639547"/>
            <a:ext cx="3234284" cy="1016300"/>
          </a:xfrm>
          <a:prstGeom prst="wedgeRoundRectCallout">
            <a:avLst>
              <a:gd name="adj1" fmla="val -138151"/>
              <a:gd name="adj2" fmla="val -174232"/>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Unspecified realization: Source-routing, compile, </a:t>
            </a:r>
            <a:r>
              <a:rPr lang="en-US" sz="2000" smtClean="0"/>
              <a:t>or on-demand </a:t>
            </a:r>
            <a:r>
              <a:rPr lang="en-US" sz="2000" dirty="0" smtClean="0"/>
              <a:t>at switches</a:t>
            </a:r>
            <a:endParaRPr lang="en-US" sz="2000" dirty="0"/>
          </a:p>
        </p:txBody>
      </p:sp>
    </p:spTree>
    <p:extLst>
      <p:ext uri="{BB962C8B-B14F-4D97-AF65-F5344CB8AC3E}">
        <p14:creationId xmlns:p14="http://schemas.microsoft.com/office/powerpoint/2010/main" val="199722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96900" y="12169"/>
            <a:ext cx="10515600" cy="1325563"/>
          </a:xfrm>
          <a:ln/>
        </p:spPr>
        <p:txBody>
          <a:bodyPr/>
          <a:lstStyle/>
          <a:p>
            <a:r>
              <a:rPr lang="en-US" sz="3600" dirty="0" smtClean="0"/>
              <a:t>How to Derive Code from a High-Level Description?</a:t>
            </a:r>
            <a:endParaRPr lang="en-US" sz="3600" dirty="0"/>
          </a:p>
        </p:txBody>
      </p:sp>
      <p:sp>
        <p:nvSpPr>
          <p:cNvPr id="57346" name="Rectangle 2"/>
          <p:cNvSpPr>
            <a:spLocks noGrp="1" noChangeArrowheads="1"/>
          </p:cNvSpPr>
          <p:nvPr>
            <p:ph type="body" idx="1"/>
          </p:nvPr>
        </p:nvSpPr>
        <p:spPr>
          <a:xfrm>
            <a:off x="596900" y="1337732"/>
            <a:ext cx="11162220" cy="5082823"/>
          </a:xfrm>
          <a:ln/>
        </p:spPr>
        <p:txBody>
          <a:bodyPr/>
          <a:lstStyle/>
          <a:p>
            <a:r>
              <a:rPr lang="en-US" dirty="0" smtClean="0"/>
              <a:t>A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dirty="0"/>
          </a:p>
          <a:p>
            <a:endParaRPr lang="en-US" sz="3600" dirty="0">
              <a:solidFill>
                <a:srgbClr val="800000"/>
              </a:solidFill>
            </a:endParaRPr>
          </a:p>
          <a:p>
            <a:pPr marL="0" indent="0">
              <a:buNone/>
            </a:pPr>
            <a:endParaRPr lang="en-US" sz="3600" dirty="0" smtClean="0">
              <a:solidFill>
                <a:srgbClr val="800000"/>
              </a:solidFill>
            </a:endParaRPr>
          </a:p>
          <a:p>
            <a:pPr marL="0" indent="0">
              <a:buNone/>
            </a:pPr>
            <a:endParaRPr lang="en-US" sz="3600"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pic>
        <p:nvPicPr>
          <p:cNvPr id="5" name="Picture 4"/>
          <p:cNvPicPr>
            <a:picLocks noChangeAspect="1"/>
          </p:cNvPicPr>
          <p:nvPr/>
        </p:nvPicPr>
        <p:blipFill>
          <a:blip r:embed="rId3"/>
          <a:stretch>
            <a:fillRect/>
          </a:stretch>
        </p:blipFill>
        <p:spPr>
          <a:xfrm>
            <a:off x="2478102" y="2592820"/>
            <a:ext cx="6753196" cy="1286323"/>
          </a:xfrm>
          <a:prstGeom prst="rect">
            <a:avLst/>
          </a:prstGeom>
          <a:ln>
            <a:solidFill>
              <a:srgbClr val="660066"/>
            </a:solidFill>
          </a:ln>
        </p:spPr>
      </p:pic>
    </p:spTree>
    <p:extLst>
      <p:ext uri="{BB962C8B-B14F-4D97-AF65-F5344CB8AC3E}">
        <p14:creationId xmlns:p14="http://schemas.microsoft.com/office/powerpoint/2010/main" val="1540983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xfrm>
            <a:off x="838200" y="169455"/>
            <a:ext cx="10515600" cy="1325563"/>
          </a:xfrm>
          <a:ln/>
        </p:spPr>
        <p:txBody>
          <a:bodyPr/>
          <a:lstStyle/>
          <a:p>
            <a:pPr algn="ctr"/>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Tree>
    <p:extLst>
      <p:ext uri="{BB962C8B-B14F-4D97-AF65-F5344CB8AC3E}">
        <p14:creationId xmlns:p14="http://schemas.microsoft.com/office/powerpoint/2010/main" val="49990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68580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a:endCxn id="15" idx="1"/>
          </p:cNvCxnSpPr>
          <p:nvPr/>
        </p:nvCxnSpPr>
        <p:spPr>
          <a:xfrm>
            <a:off x="5836233" y="3009386"/>
            <a:ext cx="469595" cy="9161"/>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48555" y="132049"/>
            <a:ext cx="10515600" cy="997810"/>
          </a:xfrm>
        </p:spPr>
        <p:txBody>
          <a:bodyPr/>
          <a:lstStyle/>
          <a:p>
            <a:r>
              <a:rPr lang="en-US" dirty="0" smtClean="0"/>
              <a:t>Big Picture</a:t>
            </a:r>
            <a:endParaRPr lang="en-US" dirty="0"/>
          </a:p>
        </p:txBody>
      </p:sp>
      <p:sp>
        <p:nvSpPr>
          <p:cNvPr id="3" name="Content Placeholder 2"/>
          <p:cNvSpPr>
            <a:spLocks noGrp="1"/>
          </p:cNvSpPr>
          <p:nvPr>
            <p:ph idx="1"/>
          </p:nvPr>
        </p:nvSpPr>
        <p:spPr>
          <a:xfrm>
            <a:off x="744444" y="3753664"/>
            <a:ext cx="10764187" cy="1894763"/>
          </a:xfrm>
        </p:spPr>
        <p:txBody>
          <a:bodyPr>
            <a:normAutofit lnSpcReduction="10000"/>
          </a:bodyPr>
          <a:lstStyle/>
          <a:p>
            <a:r>
              <a:rPr lang="en-US" dirty="0" smtClean="0"/>
              <a:t>Substantial challenges</a:t>
            </a:r>
          </a:p>
          <a:p>
            <a:pPr lvl="1"/>
            <a:r>
              <a:rPr lang="en-US" dirty="0" smtClean="0"/>
              <a:t>Dynamism</a:t>
            </a:r>
            <a:r>
              <a:rPr lang="en-US" dirty="0"/>
              <a:t> </a:t>
            </a:r>
            <a:r>
              <a:rPr lang="en-US" dirty="0" smtClean="0"/>
              <a:t>=&gt; dynamic resource plane, dynamic control plane</a:t>
            </a:r>
            <a:endParaRPr lang="en-US" dirty="0"/>
          </a:p>
          <a:p>
            <a:pPr lvl="1"/>
            <a:r>
              <a:rPr lang="en-US" dirty="0" smtClean="0"/>
              <a:t>Coalition (</a:t>
            </a:r>
            <a:r>
              <a:rPr lang="en-US" dirty="0" err="1" smtClean="0"/>
              <a:t>interdomain</a:t>
            </a:r>
            <a:r>
              <a:rPr lang="en-US" dirty="0" smtClean="0"/>
              <a:t>) =&gt; </a:t>
            </a:r>
            <a:r>
              <a:rPr lang="en-US" dirty="0"/>
              <a:t>b</a:t>
            </a:r>
            <a:r>
              <a:rPr lang="en-US" dirty="0" smtClean="0"/>
              <a:t>alance between security and collaboration</a:t>
            </a:r>
            <a:endParaRPr lang="en-US" dirty="0"/>
          </a:p>
          <a:p>
            <a:pPr lvl="1"/>
            <a:r>
              <a:rPr lang="en-US" dirty="0" smtClean="0"/>
              <a:t>Multi-resources (SDN -&gt; SDC) =&gt; integrated resource control</a:t>
            </a:r>
          </a:p>
          <a:p>
            <a:pPr lvl="1"/>
            <a:r>
              <a:rPr lang="en-US" dirty="0" smtClean="0"/>
              <a:t>Software-defined (SD) =&gt; Substantial programmability</a:t>
            </a:r>
            <a:endParaRPr lang="en-US" dirty="0"/>
          </a:p>
        </p:txBody>
      </p:sp>
      <p:grpSp>
        <p:nvGrpSpPr>
          <p:cNvPr id="17" name="Group 16"/>
          <p:cNvGrpSpPr/>
          <p:nvPr/>
        </p:nvGrpSpPr>
        <p:grpSpPr>
          <a:xfrm>
            <a:off x="698616" y="1153913"/>
            <a:ext cx="10780687" cy="2540752"/>
            <a:chOff x="1078735" y="3518369"/>
            <a:chExt cx="10780687" cy="2540752"/>
          </a:xfrm>
        </p:grpSpPr>
        <p:grpSp>
          <p:nvGrpSpPr>
            <p:cNvPr id="5" name="Group 4"/>
            <p:cNvGrpSpPr/>
            <p:nvPr/>
          </p:nvGrpSpPr>
          <p:grpSpPr>
            <a:xfrm>
              <a:off x="2502687" y="3590085"/>
              <a:ext cx="2668793" cy="668447"/>
              <a:chOff x="1550872" y="4710632"/>
              <a:chExt cx="5505427" cy="1395053"/>
            </a:xfrm>
          </p:grpSpPr>
          <p:pic>
            <p:nvPicPr>
              <p:cNvPr id="6" name="Picture 5"/>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710632"/>
                <a:ext cx="5505427" cy="1395053"/>
              </a:xfrm>
              <a:prstGeom prst="rect">
                <a:avLst/>
              </a:prstGeom>
            </p:spPr>
          </p:pic>
          <p:sp>
            <p:nvSpPr>
              <p:cNvPr id="7" name="Rectangle 6"/>
              <p:cNvSpPr/>
              <p:nvPr/>
            </p:nvSpPr>
            <p:spPr>
              <a:xfrm>
                <a:off x="2941378" y="4866258"/>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8" name="Group 7"/>
            <p:cNvGrpSpPr/>
            <p:nvPr/>
          </p:nvGrpSpPr>
          <p:grpSpPr>
            <a:xfrm>
              <a:off x="7853622" y="3518369"/>
              <a:ext cx="2668793" cy="719740"/>
              <a:chOff x="1550872" y="4566165"/>
              <a:chExt cx="5505427" cy="1502102"/>
            </a:xfrm>
          </p:grpSpPr>
          <p:pic>
            <p:nvPicPr>
              <p:cNvPr id="9" name="Picture 8"/>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66165"/>
                <a:ext cx="5505427" cy="1502102"/>
              </a:xfrm>
              <a:prstGeom prst="rect">
                <a:avLst/>
              </a:prstGeom>
            </p:spPr>
          </p:pic>
          <p:sp>
            <p:nvSpPr>
              <p:cNvPr id="10" name="Rectangle 9"/>
              <p:cNvSpPr/>
              <p:nvPr/>
            </p:nvSpPr>
            <p:spPr>
              <a:xfrm>
                <a:off x="2134907" y="4828091"/>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11" name="Group 10"/>
            <p:cNvGrpSpPr/>
            <p:nvPr/>
          </p:nvGrpSpPr>
          <p:grpSpPr>
            <a:xfrm>
              <a:off x="1078735" y="4758224"/>
              <a:ext cx="5173475" cy="1267094"/>
              <a:chOff x="1550872" y="4619074"/>
              <a:chExt cx="5505427" cy="1345468"/>
            </a:xfrm>
          </p:grpSpPr>
          <p:pic>
            <p:nvPicPr>
              <p:cNvPr id="12" name="Picture 11"/>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619074"/>
                <a:ext cx="5505427" cy="1345468"/>
              </a:xfrm>
              <a:prstGeom prst="rect">
                <a:avLst/>
              </a:prstGeom>
            </p:spPr>
          </p:pic>
          <p:sp>
            <p:nvSpPr>
              <p:cNvPr id="13" name="Rectangle 12"/>
              <p:cNvSpPr/>
              <p:nvPr/>
            </p:nvSpPr>
            <p:spPr>
              <a:xfrm>
                <a:off x="2328139" y="4776171"/>
                <a:ext cx="3770698" cy="1078485"/>
              </a:xfrm>
              <a:prstGeom prst="rect">
                <a:avLst/>
              </a:prstGeom>
            </p:spPr>
            <p:txBody>
              <a:bodyPr wrap="none">
                <a:spAutoFit/>
              </a:bodyPr>
              <a:lstStyle/>
              <a:p>
                <a:pPr algn="ctr"/>
                <a:r>
                  <a:rPr lang="en-US" sz="2000" dirty="0" smtClean="0"/>
                  <a:t>Resource Plane </a:t>
                </a:r>
                <a:br>
                  <a:rPr lang="en-US" sz="2000" dirty="0" smtClean="0"/>
                </a:br>
                <a:r>
                  <a:rPr lang="en-US" sz="2000" dirty="0" smtClean="0"/>
                  <a:t>(Compute, Network and Storage</a:t>
                </a:r>
                <a:br>
                  <a:rPr lang="en-US" sz="2000" dirty="0" smtClean="0"/>
                </a:br>
                <a:r>
                  <a:rPr lang="en-US" sz="2000" dirty="0" smtClean="0"/>
                  <a:t>Resources)</a:t>
                </a:r>
                <a:endParaRPr lang="en-US" sz="2000" dirty="0"/>
              </a:p>
            </p:txBody>
          </p:sp>
        </p:grpSp>
        <p:grpSp>
          <p:nvGrpSpPr>
            <p:cNvPr id="14" name="Group 13"/>
            <p:cNvGrpSpPr/>
            <p:nvPr/>
          </p:nvGrpSpPr>
          <p:grpSpPr>
            <a:xfrm>
              <a:off x="6685947" y="4706884"/>
              <a:ext cx="5173475" cy="1352237"/>
              <a:chOff x="1550872" y="4583593"/>
              <a:chExt cx="5505427" cy="1435876"/>
            </a:xfrm>
          </p:grpSpPr>
          <p:sp>
            <p:nvSpPr>
              <p:cNvPr id="16" name="Rectangle 15"/>
              <p:cNvSpPr/>
              <p:nvPr/>
            </p:nvSpPr>
            <p:spPr>
              <a:xfrm>
                <a:off x="2328139" y="4776171"/>
                <a:ext cx="3770698" cy="1078485"/>
              </a:xfrm>
              <a:prstGeom prst="rect">
                <a:avLst/>
              </a:prstGeom>
            </p:spPr>
            <p:txBody>
              <a:bodyPr wrap="none">
                <a:spAutoFit/>
              </a:bodyPr>
              <a:lstStyle/>
              <a:p>
                <a:pPr algn="ctr"/>
                <a:r>
                  <a:rPr lang="en-US" sz="2000" dirty="0" smtClean="0"/>
                  <a:t>Resource Plane </a:t>
                </a:r>
                <a:br>
                  <a:rPr lang="en-US" sz="2000" dirty="0" smtClean="0"/>
                </a:br>
                <a:r>
                  <a:rPr lang="en-US" sz="2000" dirty="0" smtClean="0"/>
                  <a:t>(Compute, Network and Storage</a:t>
                </a:r>
                <a:br>
                  <a:rPr lang="en-US" sz="2000" dirty="0" smtClean="0"/>
                </a:br>
                <a:r>
                  <a:rPr lang="en-US" sz="2000" dirty="0" smtClean="0"/>
                  <a:t>Resources)</a:t>
                </a:r>
                <a:endParaRPr lang="en-US" sz="2000" dirty="0"/>
              </a:p>
            </p:txBody>
          </p:sp>
          <p:pic>
            <p:nvPicPr>
              <p:cNvPr id="15" name="Picture 14"/>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83593"/>
                <a:ext cx="5505427" cy="1435876"/>
              </a:xfrm>
              <a:prstGeom prst="rect">
                <a:avLst/>
              </a:prstGeom>
            </p:spPr>
          </p:pic>
        </p:grpSp>
        <p:cxnSp>
          <p:nvCxnSpPr>
            <p:cNvPr id="21" name="Straight Arrow Connector 20"/>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050036"/>
              <a:ext cx="525546" cy="941267"/>
            </a:xfrm>
            <a:prstGeom prst="rect">
              <a:avLst/>
            </a:prstGeom>
          </p:spPr>
        </p:pic>
        <p:sp>
          <p:nvSpPr>
            <p:cNvPr id="19" name="Vertical Scroll 18"/>
            <p:cNvSpPr/>
            <p:nvPr/>
          </p:nvSpPr>
          <p:spPr>
            <a:xfrm>
              <a:off x="2863136" y="3732473"/>
              <a:ext cx="319491" cy="331937"/>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Vertical Scroll 21"/>
            <p:cNvSpPr/>
            <p:nvPr/>
          </p:nvSpPr>
          <p:spPr>
            <a:xfrm>
              <a:off x="9715764" y="3678031"/>
              <a:ext cx="319491" cy="331937"/>
            </a:xfrm>
            <a:prstGeom prst="verticalScroll">
              <a:avLst/>
            </a:prstGeom>
            <a:gradFill>
              <a:gsLst>
                <a:gs pos="0">
                  <a:schemeClr val="accent2">
                    <a:lumMod val="75000"/>
                  </a:schemeClr>
                </a:gs>
                <a:gs pos="50000">
                  <a:schemeClr val="accent2"/>
                </a:gs>
                <a:gs pos="100000">
                  <a:schemeClr val="accent2"/>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Content Placeholder 2"/>
          <p:cNvSpPr txBox="1">
            <a:spLocks/>
          </p:cNvSpPr>
          <p:nvPr/>
        </p:nvSpPr>
        <p:spPr>
          <a:xfrm>
            <a:off x="751342" y="5654295"/>
            <a:ext cx="11189646" cy="12037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Each challenge also provides opportunities</a:t>
            </a:r>
          </a:p>
          <a:p>
            <a:pPr lvl="1"/>
            <a:r>
              <a:rPr lang="en-US" dirty="0" smtClean="0"/>
              <a:t>Dynamism =&gt; controlled dynamicity; Coalition =&gt; more shared resources</a:t>
            </a:r>
          </a:p>
          <a:p>
            <a:pPr lvl="1"/>
            <a:r>
              <a:rPr lang="en-US" dirty="0" smtClean="0"/>
              <a:t>Multi-resources =&gt; trade scarcity w/ abundance; SD =&gt; higher agility/efficiency</a:t>
            </a:r>
          </a:p>
        </p:txBody>
      </p:sp>
    </p:spTree>
    <p:extLst>
      <p:ext uri="{BB962C8B-B14F-4D97-AF65-F5344CB8AC3E}">
        <p14:creationId xmlns:p14="http://schemas.microsoft.com/office/powerpoint/2010/main" val="13428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991739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011588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xfrm>
            <a:off x="723900" y="43866"/>
            <a:ext cx="10515600" cy="1325563"/>
          </a:xfrm>
          <a:ln/>
        </p:spPr>
        <p:txBody>
          <a:bodyPr/>
          <a:lstStyle/>
          <a:p>
            <a:r>
              <a:rPr lang="en-US" sz="4000" dirty="0"/>
              <a:t>Trace Tree Formal Spec</a:t>
            </a:r>
          </a:p>
        </p:txBody>
      </p:sp>
      <p:sp>
        <p:nvSpPr>
          <p:cNvPr id="2" name="Content Placeholder 1"/>
          <p:cNvSpPr>
            <a:spLocks noGrp="1"/>
          </p:cNvSpPr>
          <p:nvPr>
            <p:ph idx="1"/>
          </p:nvPr>
        </p:nvSpPr>
        <p:spPr>
          <a:xfrm>
            <a:off x="4519559" y="1027906"/>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0267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190023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Tree>
    <p:extLst>
      <p:ext uri="{BB962C8B-B14F-4D97-AF65-F5344CB8AC3E}">
        <p14:creationId xmlns:p14="http://schemas.microsoft.com/office/powerpoint/2010/main" val="20502666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One can </a:t>
            </a:r>
            <a:r>
              <a:rPr lang="en-US" altLang="zh-CN" baseline="0" dirty="0">
                <a:solidFill>
                  <a:srgbClr val="000090"/>
                </a:solidFill>
                <a:latin typeface="Arial" pitchFamily="-105" charset="0"/>
                <a:ea typeface="ＭＳ Ｐゴシック" pitchFamily="-105" charset="-128"/>
                <a:cs typeface="ＭＳ Ｐゴシック" pitchFamily="-105" charset="-128"/>
              </a:rPr>
              <a:t>use simple, classical in-order tree traversal to </a:t>
            </a:r>
            <a:r>
              <a:rPr lang="en-US" altLang="zh-CN" baseline="0" dirty="0" smtClean="0">
                <a:solidFill>
                  <a:srgbClr val="C00000"/>
                </a:solidFill>
                <a:latin typeface="Arial" pitchFamily="-105" charset="0"/>
                <a:ea typeface="ＭＳ Ｐゴシック" pitchFamily="-105" charset="-128"/>
                <a:cs typeface="ＭＳ Ｐゴシック" pitchFamily="-105" charset="-128"/>
              </a:rPr>
              <a:t>automatically</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dirty="0" smtClean="0">
                <a:solidFill>
                  <a:srgbClr val="000090"/>
                </a:solidFill>
                <a:latin typeface="Arial" pitchFamily="-105" charset="0"/>
                <a:ea typeface="ＭＳ Ｐゴシック" pitchFamily="-105" charset="-128"/>
                <a:cs typeface="ＭＳ Ｐゴシック" pitchFamily="-105" charset="-128"/>
              </a:rPr>
              <a:t>generate </a:t>
            </a:r>
            <a:r>
              <a:rPr lang="en-US" altLang="zh-CN" dirty="0">
                <a:solidFill>
                  <a:srgbClr val="000090"/>
                </a:solidFill>
                <a:latin typeface="Arial" pitchFamily="-105" charset="0"/>
                <a:ea typeface="ＭＳ Ｐゴシック" pitchFamily="-105" charset="-128"/>
                <a:cs typeface="ＭＳ Ｐゴシック" pitchFamily="-105" charset="-128"/>
              </a:rPr>
              <a:t>(using machine intelligence</a:t>
            </a:r>
            <a:r>
              <a:rPr lang="en-US" altLang="zh-CN" dirty="0" smtClean="0">
                <a:solidFill>
                  <a:srgbClr val="000090"/>
                </a:solidFill>
                <a:latin typeface="Arial" pitchFamily="-105" charset="0"/>
                <a:ea typeface="ＭＳ Ｐゴシック" pitchFamily="-105" charset="-128"/>
                <a:cs typeface="ＭＳ Ｐゴシック" pitchFamily="-105" charset="-128"/>
              </a:rPr>
              <a:t>)</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a:solidFill>
                  <a:srgbClr val="000090"/>
                </a:solidFill>
                <a:latin typeface="Arial" pitchFamily="-105" charset="0"/>
                <a:ea typeface="ＭＳ Ｐゴシック" pitchFamily="-105" charset="-128"/>
                <a:cs typeface="ＭＳ Ｐゴシック" pitchFamily="-105" charset="-128"/>
              </a:rPr>
              <a:t>flow table rules!</a:t>
            </a:r>
            <a:endParaRPr lang="en-US" kern="0" baseline="0" dirty="0">
              <a:solidFill>
                <a:srgbClr val="000090"/>
              </a:solidFill>
              <a:latin typeface="Calibri"/>
              <a:ea typeface="+mn-ea"/>
              <a:cs typeface="+mn-cs"/>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normAutofit fontScale="90000"/>
          </a:bodyPr>
          <a:lstStyle/>
          <a:p>
            <a:r>
              <a:rPr lang="en-US" dirty="0" smtClean="0"/>
              <a:t>Trace Tree =&gt; Flow Table</a:t>
            </a:r>
            <a:endParaRPr lang="en-US" dirty="0"/>
          </a:p>
        </p:txBody>
      </p:sp>
    </p:spTree>
    <p:extLst>
      <p:ext uri="{BB962C8B-B14F-4D97-AF65-F5344CB8AC3E}">
        <p14:creationId xmlns:p14="http://schemas.microsoft.com/office/powerpoint/2010/main" val="637805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0600" cy="1325563"/>
          </a:xfrm>
        </p:spPr>
        <p:txBody>
          <a:bodyPr/>
          <a:lstStyle/>
          <a:p>
            <a:r>
              <a:rPr lang="en-US" dirty="0" smtClean="0"/>
              <a:t>Next Steps</a:t>
            </a:r>
            <a:endParaRPr lang="en-US" dirty="0"/>
          </a:p>
        </p:txBody>
      </p:sp>
      <p:sp>
        <p:nvSpPr>
          <p:cNvPr id="3" name="Content Placeholder 2"/>
          <p:cNvSpPr>
            <a:spLocks noGrp="1"/>
          </p:cNvSpPr>
          <p:nvPr>
            <p:ph idx="1"/>
          </p:nvPr>
        </p:nvSpPr>
        <p:spPr>
          <a:xfrm>
            <a:off x="838200" y="1825625"/>
            <a:ext cx="11150600" cy="2966508"/>
          </a:xfrm>
        </p:spPr>
        <p:txBody>
          <a:bodyPr>
            <a:normAutofit lnSpcReduction="10000"/>
          </a:bodyPr>
          <a:lstStyle/>
          <a:p>
            <a:r>
              <a:rPr lang="en-US" dirty="0" smtClean="0"/>
              <a:t>Extend the Turing-complete programming model to design a complete SDC control programming system, introducing programming primitives to support</a:t>
            </a:r>
          </a:p>
          <a:p>
            <a:pPr lvl="1"/>
            <a:r>
              <a:rPr lang="en-US" dirty="0" smtClean="0"/>
              <a:t>multiple controllers</a:t>
            </a:r>
          </a:p>
          <a:p>
            <a:pPr lvl="1"/>
            <a:r>
              <a:rPr lang="en-US" dirty="0" smtClean="0"/>
              <a:t>placement </a:t>
            </a:r>
            <a:r>
              <a:rPr lang="en-US" dirty="0"/>
              <a:t>of </a:t>
            </a:r>
            <a:r>
              <a:rPr lang="en-US" b="1" dirty="0"/>
              <a:t>controllers</a:t>
            </a:r>
          </a:p>
          <a:p>
            <a:pPr lvl="1"/>
            <a:r>
              <a:rPr lang="en-US" dirty="0" smtClean="0"/>
              <a:t>placement </a:t>
            </a:r>
            <a:r>
              <a:rPr lang="en-US" dirty="0"/>
              <a:t>of assets to </a:t>
            </a:r>
            <a:r>
              <a:rPr lang="en-US" b="1" dirty="0"/>
              <a:t>enhance the controller-resource </a:t>
            </a:r>
            <a:r>
              <a:rPr lang="en-US" b="1" dirty="0" smtClean="0"/>
              <a:t>channel</a:t>
            </a:r>
          </a:p>
          <a:p>
            <a:pPr lvl="1"/>
            <a:r>
              <a:rPr lang="en-US" dirty="0" smtClean="0"/>
              <a:t>mobility instructions to </a:t>
            </a:r>
            <a:r>
              <a:rPr lang="en-US" dirty="0"/>
              <a:t>enhance </a:t>
            </a:r>
            <a:r>
              <a:rPr lang="en-US" dirty="0" smtClean="0"/>
              <a:t>capacity of </a:t>
            </a:r>
            <a:r>
              <a:rPr lang="en-US" b="1" dirty="0" smtClean="0"/>
              <a:t>the </a:t>
            </a:r>
            <a:r>
              <a:rPr lang="en-US" b="1" dirty="0"/>
              <a:t>resource plane</a:t>
            </a:r>
          </a:p>
          <a:p>
            <a:pPr lvl="1"/>
            <a:r>
              <a:rPr lang="en-US" dirty="0" smtClean="0"/>
              <a:t>placement of </a:t>
            </a:r>
            <a:r>
              <a:rPr lang="en-US" b="1" dirty="0" smtClean="0"/>
              <a:t>code</a:t>
            </a:r>
            <a:r>
              <a:rPr lang="en-US" dirty="0" smtClean="0"/>
              <a:t> (network forwarding elem., NVF, analytics)</a:t>
            </a:r>
          </a:p>
        </p:txBody>
      </p:sp>
      <p:pic>
        <p:nvPicPr>
          <p:cNvPr id="4" name="Picture 3"/>
          <p:cNvPicPr>
            <a:picLocks noChangeAspect="1"/>
          </p:cNvPicPr>
          <p:nvPr/>
        </p:nvPicPr>
        <p:blipFill>
          <a:blip r:embed="rId2"/>
          <a:stretch>
            <a:fillRect/>
          </a:stretch>
        </p:blipFill>
        <p:spPr>
          <a:xfrm>
            <a:off x="10214096" y="5292166"/>
            <a:ext cx="1930400" cy="1447800"/>
          </a:xfrm>
          <a:prstGeom prst="rect">
            <a:avLst/>
          </a:prstGeom>
        </p:spPr>
      </p:pic>
      <p:grpSp>
        <p:nvGrpSpPr>
          <p:cNvPr id="20" name="Group 19"/>
          <p:cNvGrpSpPr/>
          <p:nvPr/>
        </p:nvGrpSpPr>
        <p:grpSpPr>
          <a:xfrm>
            <a:off x="1586736" y="4927067"/>
            <a:ext cx="6592064" cy="1761599"/>
            <a:chOff x="1078735" y="3435496"/>
            <a:chExt cx="10780687" cy="3097401"/>
          </a:xfrm>
        </p:grpSpPr>
        <p:grpSp>
          <p:nvGrpSpPr>
            <p:cNvPr id="5" name="Group 4"/>
            <p:cNvGrpSpPr/>
            <p:nvPr/>
          </p:nvGrpSpPr>
          <p:grpSpPr>
            <a:xfrm>
              <a:off x="2502687" y="3437990"/>
              <a:ext cx="2668793" cy="874326"/>
              <a:chOff x="1550872" y="4393213"/>
              <a:chExt cx="5505427" cy="1824726"/>
            </a:xfrm>
          </p:grpSpPr>
          <p:pic>
            <p:nvPicPr>
              <p:cNvPr id="6" name="Picture 5"/>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8" name="Group 7"/>
            <p:cNvGrpSpPr/>
            <p:nvPr/>
          </p:nvGrpSpPr>
          <p:grpSpPr>
            <a:xfrm>
              <a:off x="7853622" y="3435496"/>
              <a:ext cx="2668793" cy="874326"/>
              <a:chOff x="1550872" y="4393213"/>
              <a:chExt cx="5505427" cy="1824726"/>
            </a:xfrm>
          </p:grpSpPr>
          <p:pic>
            <p:nvPicPr>
              <p:cNvPr id="9" name="Picture 8"/>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11" name="Group 10"/>
            <p:cNvGrpSpPr/>
            <p:nvPr/>
          </p:nvGrpSpPr>
          <p:grpSpPr>
            <a:xfrm>
              <a:off x="1078735" y="4814460"/>
              <a:ext cx="5173475" cy="1718437"/>
              <a:chOff x="1550872" y="4393213"/>
              <a:chExt cx="5505427" cy="1824726"/>
            </a:xfrm>
          </p:grpSpPr>
          <p:pic>
            <p:nvPicPr>
              <p:cNvPr id="12" name="Picture 11"/>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065161" y="4586484"/>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grpSp>
          <p:nvGrpSpPr>
            <p:cNvPr id="14" name="Group 13"/>
            <p:cNvGrpSpPr/>
            <p:nvPr/>
          </p:nvGrpSpPr>
          <p:grpSpPr>
            <a:xfrm>
              <a:off x="6685947" y="4814460"/>
              <a:ext cx="5173475" cy="1718437"/>
              <a:chOff x="1550872" y="4393213"/>
              <a:chExt cx="5505427" cy="1824726"/>
            </a:xfrm>
          </p:grpSpPr>
          <p:pic>
            <p:nvPicPr>
              <p:cNvPr id="15" name="Picture 14"/>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006223" y="4618098"/>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cxnSp>
          <p:nvCxnSpPr>
            <p:cNvPr id="17" name="Straight Arrow Connector 16"/>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19" name="Picture 1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grpSp>
    </p:spTree>
    <p:extLst>
      <p:ext uri="{BB962C8B-B14F-4D97-AF65-F5344CB8AC3E}">
        <p14:creationId xmlns:p14="http://schemas.microsoft.com/office/powerpoint/2010/main" val="1854828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 Slides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9543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Architecture Element: East-West Interface  as Systematic Problem Decomposition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Many </a:t>
            </a:r>
            <a:r>
              <a:rPr lang="en-US" dirty="0" smtClean="0"/>
              <a:t>potential architectures of control-plane organization, </a:t>
            </a:r>
            <a:r>
              <a:rPr lang="en-US" dirty="0"/>
              <a:t>e.g.,</a:t>
            </a:r>
          </a:p>
          <a:p>
            <a:pPr lvl="1"/>
            <a:r>
              <a:rPr lang="en-US" dirty="0"/>
              <a:t>Distributed, peering-based</a:t>
            </a:r>
          </a:p>
          <a:p>
            <a:pPr lvl="1"/>
            <a:r>
              <a:rPr lang="en-US" dirty="0"/>
              <a:t>Hierarchical</a:t>
            </a:r>
          </a:p>
          <a:p>
            <a:pPr lvl="1"/>
            <a:r>
              <a:rPr lang="en-US" dirty="0" smtClean="0"/>
              <a:t>Opportunistic</a:t>
            </a:r>
          </a:p>
          <a:p>
            <a:r>
              <a:rPr lang="en-US" dirty="0" smtClean="0"/>
              <a:t>Many potential types of information exchange</a:t>
            </a:r>
          </a:p>
          <a:p>
            <a:pPr lvl="1"/>
            <a:r>
              <a:rPr lang="en-US" dirty="0" smtClean="0"/>
              <a:t>Distance vector, link state, path vector</a:t>
            </a:r>
            <a:endParaRPr lang="en-US" dirty="0"/>
          </a:p>
          <a:p>
            <a:r>
              <a:rPr lang="en-US" dirty="0" smtClean="0"/>
              <a:t>Many objectives</a:t>
            </a:r>
          </a:p>
          <a:p>
            <a:pPr lvl="1"/>
            <a:r>
              <a:rPr lang="en-US" dirty="0" smtClean="0"/>
              <a:t>Robustness (availability)</a:t>
            </a:r>
          </a:p>
          <a:p>
            <a:pPr lvl="1"/>
            <a:r>
              <a:rPr lang="en-US" dirty="0" smtClean="0"/>
              <a:t>Consistency</a:t>
            </a:r>
          </a:p>
          <a:p>
            <a:pPr lvl="1"/>
            <a:r>
              <a:rPr lang="mr-IN" dirty="0" smtClean="0"/>
              <a:t>…</a:t>
            </a:r>
            <a:endParaRPr lang="en-US" dirty="0" smtClean="0"/>
          </a:p>
          <a:p>
            <a:r>
              <a:rPr lang="en-US" dirty="0" smtClean="0"/>
              <a:t>Goal: Communications </a:t>
            </a:r>
            <a:r>
              <a:rPr lang="en-US" dirty="0"/>
              <a:t>and coordination abstractions for inter-enclave </a:t>
            </a:r>
            <a:r>
              <a:rPr lang="en-US" dirty="0" smtClean="0"/>
              <a:t>control </a:t>
            </a:r>
          </a:p>
          <a:p>
            <a:endParaRPr lang="en-US" dirty="0"/>
          </a:p>
          <a:p>
            <a:r>
              <a:rPr lang="en-US" dirty="0" smtClean="0"/>
              <a:t>NEED MORE WORK</a:t>
            </a:r>
          </a:p>
        </p:txBody>
      </p:sp>
    </p:spTree>
    <p:extLst>
      <p:ext uri="{BB962C8B-B14F-4D97-AF65-F5344CB8AC3E}">
        <p14:creationId xmlns:p14="http://schemas.microsoft.com/office/powerpoint/2010/main" val="253211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Architecture Element: Controlled, </a:t>
            </a:r>
            <a:br>
              <a:rPr lang="en-US" dirty="0"/>
            </a:br>
            <a:r>
              <a:rPr lang="en-US" dirty="0"/>
              <a:t>Self-Optimizing Dynamicity</a:t>
            </a:r>
          </a:p>
        </p:txBody>
      </p:sp>
      <p:grpSp>
        <p:nvGrpSpPr>
          <p:cNvPr id="5" name="Group 4"/>
          <p:cNvGrpSpPr/>
          <p:nvPr/>
        </p:nvGrpSpPr>
        <p:grpSpPr>
          <a:xfrm>
            <a:off x="4374846" y="4601822"/>
            <a:ext cx="3575957" cy="1469571"/>
            <a:chOff x="1550872" y="4523015"/>
            <a:chExt cx="5505427" cy="1469571"/>
          </a:xfrm>
        </p:grpSpPr>
        <p:pic>
          <p:nvPicPr>
            <p:cNvPr id="6" name="Picture 5"/>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23015"/>
              <a:ext cx="5505427" cy="1469571"/>
            </a:xfrm>
            <a:prstGeom prst="rect">
              <a:avLst/>
            </a:prstGeom>
          </p:spPr>
        </p:pic>
        <p:sp>
          <p:nvSpPr>
            <p:cNvPr id="7" name="Rectangle 6"/>
            <p:cNvSpPr/>
            <p:nvPr/>
          </p:nvSpPr>
          <p:spPr>
            <a:xfrm>
              <a:off x="2868945" y="4984611"/>
              <a:ext cx="3221243" cy="461665"/>
            </a:xfrm>
            <a:prstGeom prst="rect">
              <a:avLst/>
            </a:prstGeom>
          </p:spPr>
          <p:txBody>
            <a:bodyPr wrap="none">
              <a:spAutoFit/>
            </a:bodyPr>
            <a:lstStyle/>
            <a:p>
              <a:pPr algn="ctr"/>
              <a:r>
                <a:rPr lang="en-US" sz="2400" smtClean="0"/>
                <a:t>Resource Plane</a:t>
              </a:r>
              <a:endParaRPr lang="en-US" sz="2400" dirty="0"/>
            </a:p>
          </p:txBody>
        </p:sp>
      </p:grpSp>
      <p:sp>
        <p:nvSpPr>
          <p:cNvPr id="8" name="Up-Down Arrow 7"/>
          <p:cNvSpPr/>
          <p:nvPr/>
        </p:nvSpPr>
        <p:spPr>
          <a:xfrm>
            <a:off x="5905188" y="3489738"/>
            <a:ext cx="461745" cy="1118672"/>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509525" y="2411227"/>
            <a:ext cx="3306602" cy="1078511"/>
            <a:chOff x="1550872" y="4393213"/>
            <a:chExt cx="5505427" cy="1824726"/>
          </a:xfrm>
        </p:grpSpPr>
        <p:pic>
          <p:nvPicPr>
            <p:cNvPr id="10" name="Picture 9"/>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1" name="Rectangle 10"/>
            <p:cNvSpPr/>
            <p:nvPr/>
          </p:nvSpPr>
          <p:spPr>
            <a:xfrm>
              <a:off x="3369515" y="4843910"/>
              <a:ext cx="1868140" cy="461665"/>
            </a:xfrm>
            <a:prstGeom prst="rect">
              <a:avLst/>
            </a:prstGeom>
          </p:spPr>
          <p:txBody>
            <a:bodyPr wrap="none">
              <a:spAutoFit/>
            </a:bodyPr>
            <a:lstStyle/>
            <a:p>
              <a:pPr algn="ctr"/>
              <a:r>
                <a:rPr lang="en-US" sz="2400" dirty="0" smtClean="0"/>
                <a:t>Control Plane</a:t>
              </a:r>
              <a:endParaRPr lang="en-US" sz="2400" dirty="0"/>
            </a:p>
          </p:txBody>
        </p:sp>
      </p:grpSp>
      <p:sp>
        <p:nvSpPr>
          <p:cNvPr id="12" name="TextBox 11"/>
          <p:cNvSpPr txBox="1"/>
          <p:nvPr/>
        </p:nvSpPr>
        <p:spPr>
          <a:xfrm>
            <a:off x="1854648" y="3386386"/>
            <a:ext cx="3467937" cy="707886"/>
          </a:xfrm>
          <a:prstGeom prst="rect">
            <a:avLst/>
          </a:prstGeom>
          <a:noFill/>
        </p:spPr>
        <p:txBody>
          <a:bodyPr wrap="none" rtlCol="0">
            <a:spAutoFit/>
          </a:bodyPr>
          <a:lstStyle/>
          <a:p>
            <a:r>
              <a:rPr lang="en-US" sz="2000" dirty="0" smtClean="0"/>
              <a:t>- Controlled mobility/asset</a:t>
            </a:r>
            <a:br>
              <a:rPr lang="en-US" sz="2000" dirty="0" smtClean="0"/>
            </a:br>
            <a:r>
              <a:rPr lang="en-US" sz="2000" dirty="0" smtClean="0"/>
              <a:t>to increase CR channel capacity</a:t>
            </a:r>
          </a:p>
        </p:txBody>
      </p:sp>
      <p:sp>
        <p:nvSpPr>
          <p:cNvPr id="13" name="TextBox 12"/>
          <p:cNvSpPr txBox="1"/>
          <p:nvPr/>
        </p:nvSpPr>
        <p:spPr>
          <a:xfrm>
            <a:off x="1854648" y="4071947"/>
            <a:ext cx="3461204" cy="707886"/>
          </a:xfrm>
          <a:prstGeom prst="rect">
            <a:avLst/>
          </a:prstGeom>
          <a:noFill/>
        </p:spPr>
        <p:txBody>
          <a:bodyPr wrap="none" rtlCol="0">
            <a:spAutoFit/>
          </a:bodyPr>
          <a:lstStyle/>
          <a:p>
            <a:r>
              <a:rPr lang="en-US" sz="2000" dirty="0" smtClean="0"/>
              <a:t>- Control channel embedding in</a:t>
            </a:r>
            <a:br>
              <a:rPr lang="en-US" sz="2000" dirty="0" smtClean="0"/>
            </a:br>
            <a:r>
              <a:rPr lang="en-US" sz="2000" dirty="0" smtClean="0"/>
              <a:t>data channel (aka fate sharing)</a:t>
            </a:r>
          </a:p>
        </p:txBody>
      </p:sp>
      <p:sp>
        <p:nvSpPr>
          <p:cNvPr id="14" name="TextBox 13"/>
          <p:cNvSpPr txBox="1"/>
          <p:nvPr/>
        </p:nvSpPr>
        <p:spPr>
          <a:xfrm>
            <a:off x="6874624" y="3320277"/>
            <a:ext cx="3922951" cy="707886"/>
          </a:xfrm>
          <a:prstGeom prst="rect">
            <a:avLst/>
          </a:prstGeom>
          <a:noFill/>
        </p:spPr>
        <p:txBody>
          <a:bodyPr wrap="square" rtlCol="0">
            <a:spAutoFit/>
          </a:bodyPr>
          <a:lstStyle/>
          <a:p>
            <a:pPr marL="342900" indent="-342900">
              <a:buFontTx/>
              <a:buChar char="-"/>
            </a:pPr>
            <a:r>
              <a:rPr lang="en-US" sz="2000" dirty="0" smtClean="0"/>
              <a:t>Approximate/coarse-grained CC (aka global + local CC)</a:t>
            </a:r>
          </a:p>
        </p:txBody>
      </p:sp>
      <p:grpSp>
        <p:nvGrpSpPr>
          <p:cNvPr id="15" name="Group 14"/>
          <p:cNvGrpSpPr/>
          <p:nvPr/>
        </p:nvGrpSpPr>
        <p:grpSpPr>
          <a:xfrm>
            <a:off x="1854648" y="2559727"/>
            <a:ext cx="2245557" cy="782637"/>
            <a:chOff x="59714" y="2559727"/>
            <a:chExt cx="2245557" cy="782637"/>
          </a:xfrm>
        </p:grpSpPr>
        <p:sp>
          <p:nvSpPr>
            <p:cNvPr id="16" name="Up Arrow 15"/>
            <p:cNvSpPr/>
            <p:nvPr/>
          </p:nvSpPr>
          <p:spPr>
            <a:xfrm>
              <a:off x="59714" y="2559727"/>
              <a:ext cx="397486" cy="78263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9024" y="2813214"/>
              <a:ext cx="1976247" cy="400110"/>
            </a:xfrm>
            <a:prstGeom prst="rect">
              <a:avLst/>
            </a:prstGeom>
            <a:noFill/>
          </p:spPr>
          <p:txBody>
            <a:bodyPr wrap="none" rtlCol="0">
              <a:spAutoFit/>
            </a:bodyPr>
            <a:lstStyle/>
            <a:p>
              <a:r>
                <a:rPr lang="en-US" sz="2000" smtClean="0"/>
                <a:t>Increase capacity</a:t>
              </a:r>
              <a:endParaRPr lang="en-US" sz="2000" dirty="0" smtClean="0"/>
            </a:p>
          </p:txBody>
        </p:sp>
      </p:grpSp>
      <p:grpSp>
        <p:nvGrpSpPr>
          <p:cNvPr id="18" name="Group 17"/>
          <p:cNvGrpSpPr/>
          <p:nvPr/>
        </p:nvGrpSpPr>
        <p:grpSpPr>
          <a:xfrm>
            <a:off x="8543744" y="2559163"/>
            <a:ext cx="2335476" cy="782637"/>
            <a:chOff x="6748810" y="2559163"/>
            <a:chExt cx="2335476" cy="782637"/>
          </a:xfrm>
        </p:grpSpPr>
        <p:sp>
          <p:nvSpPr>
            <p:cNvPr id="19" name="Up Arrow 18"/>
            <p:cNvSpPr/>
            <p:nvPr/>
          </p:nvSpPr>
          <p:spPr>
            <a:xfrm rot="10800000">
              <a:off x="8686800" y="2559163"/>
              <a:ext cx="397486" cy="78263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748810" y="2750426"/>
              <a:ext cx="2064861" cy="400110"/>
            </a:xfrm>
            <a:prstGeom prst="rect">
              <a:avLst/>
            </a:prstGeom>
            <a:noFill/>
          </p:spPr>
          <p:txBody>
            <a:bodyPr wrap="none" rtlCol="0">
              <a:spAutoFit/>
            </a:bodyPr>
            <a:lstStyle/>
            <a:p>
              <a:r>
                <a:rPr lang="en-US" sz="2000" dirty="0" smtClean="0"/>
                <a:t>Decrease demand</a:t>
              </a:r>
            </a:p>
          </p:txBody>
        </p:sp>
      </p:grpSp>
      <p:sp>
        <p:nvSpPr>
          <p:cNvPr id="21" name="TextBox 20"/>
          <p:cNvSpPr txBox="1"/>
          <p:nvPr/>
        </p:nvSpPr>
        <p:spPr>
          <a:xfrm>
            <a:off x="1861381" y="4805544"/>
            <a:ext cx="513282" cy="400110"/>
          </a:xfrm>
          <a:prstGeom prst="rect">
            <a:avLst/>
          </a:prstGeom>
          <a:noFill/>
        </p:spPr>
        <p:txBody>
          <a:bodyPr wrap="none" rtlCol="0">
            <a:spAutoFit/>
          </a:bodyPr>
          <a:lstStyle/>
          <a:p>
            <a:r>
              <a:rPr lang="en-US" sz="2000" dirty="0" smtClean="0"/>
              <a:t>- </a:t>
            </a:r>
            <a:r>
              <a:rPr lang="mr-IN" sz="2000" dirty="0" smtClean="0"/>
              <a:t>…</a:t>
            </a:r>
            <a:endParaRPr lang="en-US" sz="2000" dirty="0" smtClean="0"/>
          </a:p>
        </p:txBody>
      </p:sp>
      <p:sp>
        <p:nvSpPr>
          <p:cNvPr id="22" name="TextBox 21"/>
          <p:cNvSpPr txBox="1"/>
          <p:nvPr/>
        </p:nvSpPr>
        <p:spPr>
          <a:xfrm>
            <a:off x="6858295" y="3946993"/>
            <a:ext cx="4260253" cy="400110"/>
          </a:xfrm>
          <a:prstGeom prst="rect">
            <a:avLst/>
          </a:prstGeom>
          <a:noFill/>
        </p:spPr>
        <p:txBody>
          <a:bodyPr wrap="square" rtlCol="0">
            <a:spAutoFit/>
          </a:bodyPr>
          <a:lstStyle/>
          <a:p>
            <a:pPr marL="342900" indent="-342900">
              <a:buFontTx/>
              <a:buChar char="-"/>
            </a:pPr>
            <a:r>
              <a:rPr lang="en-US" sz="2000" dirty="0" smtClean="0"/>
              <a:t>CRC adaptive realization (SR, C, OD)</a:t>
            </a:r>
          </a:p>
        </p:txBody>
      </p:sp>
      <p:sp>
        <p:nvSpPr>
          <p:cNvPr id="23" name="TextBox 22"/>
          <p:cNvSpPr txBox="1"/>
          <p:nvPr/>
        </p:nvSpPr>
        <p:spPr>
          <a:xfrm>
            <a:off x="6858294" y="4347103"/>
            <a:ext cx="4260253" cy="400110"/>
          </a:xfrm>
          <a:prstGeom prst="rect">
            <a:avLst/>
          </a:prstGeom>
          <a:noFill/>
        </p:spPr>
        <p:txBody>
          <a:bodyPr wrap="square" rtlCol="0">
            <a:spAutoFit/>
          </a:bodyPr>
          <a:lstStyle/>
          <a:p>
            <a:pPr marL="342900" indent="-342900">
              <a:buFontTx/>
              <a:buChar char="-"/>
            </a:pPr>
            <a:r>
              <a:rPr lang="en-US" sz="2000" dirty="0" smtClean="0"/>
              <a:t>Opportunistic CC benefits injection</a:t>
            </a:r>
          </a:p>
        </p:txBody>
      </p:sp>
      <p:sp>
        <p:nvSpPr>
          <p:cNvPr id="24" name="TextBox 23"/>
          <p:cNvSpPr txBox="1"/>
          <p:nvPr/>
        </p:nvSpPr>
        <p:spPr>
          <a:xfrm>
            <a:off x="10284293" y="4752241"/>
            <a:ext cx="513282" cy="400110"/>
          </a:xfrm>
          <a:prstGeom prst="rect">
            <a:avLst/>
          </a:prstGeom>
          <a:noFill/>
        </p:spPr>
        <p:txBody>
          <a:bodyPr wrap="none" rtlCol="0">
            <a:spAutoFit/>
          </a:bodyPr>
          <a:lstStyle/>
          <a:p>
            <a:r>
              <a:rPr lang="en-US" sz="2000" dirty="0" smtClean="0"/>
              <a:t>- </a:t>
            </a:r>
            <a:r>
              <a:rPr lang="mr-IN" sz="2000" dirty="0" smtClean="0"/>
              <a:t>…</a:t>
            </a:r>
            <a:endParaRPr lang="en-US" sz="2000" dirty="0" smtClean="0"/>
          </a:p>
        </p:txBody>
      </p:sp>
    </p:spTree>
    <p:extLst>
      <p:ext uri="{BB962C8B-B14F-4D97-AF65-F5344CB8AC3E}">
        <p14:creationId xmlns:p14="http://schemas.microsoft.com/office/powerpoint/2010/main" val="9624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265" y="365125"/>
            <a:ext cx="11150600" cy="749487"/>
          </a:xfrm>
        </p:spPr>
        <p:txBody>
          <a:bodyPr>
            <a:normAutofit/>
          </a:bodyPr>
          <a:lstStyle/>
          <a:p>
            <a:pPr algn="ctr"/>
            <a:r>
              <a:rPr lang="en-US" sz="4000" dirty="0" smtClean="0"/>
              <a:t>Key Architecture Element</a:t>
            </a:r>
            <a:r>
              <a:rPr lang="en-US" sz="4000" smtClean="0"/>
              <a:t>: Self-Optimizing </a:t>
            </a:r>
            <a:r>
              <a:rPr lang="en-US" sz="4000" dirty="0" smtClean="0"/>
              <a:t>Dynamicity</a:t>
            </a:r>
            <a:endParaRPr lang="en-US" sz="4000" dirty="0"/>
          </a:p>
        </p:txBody>
      </p:sp>
      <p:sp>
        <p:nvSpPr>
          <p:cNvPr id="3" name="Content Placeholder 2"/>
          <p:cNvSpPr>
            <a:spLocks noGrp="1"/>
          </p:cNvSpPr>
          <p:nvPr>
            <p:ph idx="1"/>
          </p:nvPr>
        </p:nvSpPr>
        <p:spPr>
          <a:xfrm>
            <a:off x="712694" y="1364445"/>
            <a:ext cx="8329450" cy="1020168"/>
          </a:xfrm>
          <a:ln>
            <a:solidFill>
              <a:schemeClr val="accent2">
                <a:lumMod val="50000"/>
              </a:schemeClr>
            </a:solidFill>
          </a:ln>
        </p:spPr>
        <p:txBody>
          <a:bodyPr>
            <a:normAutofit fontScale="92500" lnSpcReduction="10000"/>
          </a:bodyPr>
          <a:lstStyle/>
          <a:p>
            <a:r>
              <a:rPr lang="en-US" dirty="0" smtClean="0"/>
              <a:t>Fundamental principles:</a:t>
            </a:r>
          </a:p>
          <a:p>
            <a:pPr lvl="1"/>
            <a:r>
              <a:rPr lang="en-US" sz="2000" dirty="0" smtClean="0"/>
              <a:t>Fundamental tradeoff among key metrics (e.g., CAP Theorem); Capacity Requirements of Control-Resource Channel, </a:t>
            </a:r>
            <a:r>
              <a:rPr lang="mr-IN" sz="2000" dirty="0" smtClean="0"/>
              <a:t>…</a:t>
            </a:r>
            <a:endParaRPr lang="en-US" sz="2000" dirty="0" smtClean="0"/>
          </a:p>
        </p:txBody>
      </p:sp>
      <p:graphicFrame>
        <p:nvGraphicFramePr>
          <p:cNvPr id="21" name="Diagram 20"/>
          <p:cNvGraphicFramePr/>
          <p:nvPr>
            <p:extLst>
              <p:ext uri="{D42A27DB-BD31-4B8C-83A1-F6EECF244321}">
                <p14:modId xmlns:p14="http://schemas.microsoft.com/office/powerpoint/2010/main" val="633499180"/>
              </p:ext>
            </p:extLst>
          </p:nvPr>
        </p:nvGraphicFramePr>
        <p:xfrm>
          <a:off x="9034310" y="1328583"/>
          <a:ext cx="3240233" cy="509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Content Placeholder 2"/>
          <p:cNvSpPr txBox="1">
            <a:spLocks/>
          </p:cNvSpPr>
          <p:nvPr/>
        </p:nvSpPr>
        <p:spPr>
          <a:xfrm>
            <a:off x="712693" y="4191629"/>
            <a:ext cx="8329450" cy="2451223"/>
          </a:xfrm>
          <a:prstGeom prst="rect">
            <a:avLst/>
          </a:prstGeom>
          <a:ln>
            <a:solidFill>
              <a:schemeClr val="accent2">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Systematic exploration of controlled dynamicity:</a:t>
            </a:r>
          </a:p>
          <a:p>
            <a:pPr lvl="1"/>
            <a:r>
              <a:rPr lang="en-US" sz="2000" dirty="0" smtClean="0"/>
              <a:t>Controlled placement of </a:t>
            </a:r>
            <a:r>
              <a:rPr lang="en-US" sz="2000" b="1" dirty="0" smtClean="0"/>
              <a:t>controllers</a:t>
            </a:r>
          </a:p>
          <a:p>
            <a:pPr lvl="1"/>
            <a:r>
              <a:rPr lang="en-US" sz="2000" dirty="0" smtClean="0"/>
              <a:t>Controlled placement of assets to </a:t>
            </a:r>
            <a:r>
              <a:rPr lang="en-US" sz="2000" b="1" dirty="0" smtClean="0"/>
              <a:t>enhance the controller-resource channel</a:t>
            </a:r>
          </a:p>
          <a:p>
            <a:pPr lvl="1"/>
            <a:r>
              <a:rPr lang="en-US" sz="2000" dirty="0" smtClean="0"/>
              <a:t>Controlled mobility to enhance capacity of </a:t>
            </a:r>
            <a:r>
              <a:rPr lang="en-US" sz="2000" b="1" dirty="0" smtClean="0"/>
              <a:t>the resource plane</a:t>
            </a:r>
          </a:p>
          <a:p>
            <a:pPr lvl="1"/>
            <a:r>
              <a:rPr lang="en-US" sz="2000" dirty="0" smtClean="0"/>
              <a:t>Controlled mobile </a:t>
            </a:r>
            <a:r>
              <a:rPr lang="en-US" sz="2000" b="1" dirty="0" smtClean="0"/>
              <a:t>data</a:t>
            </a:r>
          </a:p>
          <a:p>
            <a:pPr lvl="1"/>
            <a:r>
              <a:rPr lang="en-US" sz="2000" dirty="0" smtClean="0"/>
              <a:t>Controlled mobile </a:t>
            </a:r>
            <a:r>
              <a:rPr lang="en-US" sz="2000" b="1" dirty="0" smtClean="0"/>
              <a:t>code</a:t>
            </a:r>
            <a:r>
              <a:rPr lang="en-US" sz="2000" dirty="0" smtClean="0"/>
              <a:t> (network forwarding elem., NVF, analytics)</a:t>
            </a:r>
          </a:p>
        </p:txBody>
      </p:sp>
      <p:sp>
        <p:nvSpPr>
          <p:cNvPr id="23" name="Content Placeholder 2"/>
          <p:cNvSpPr txBox="1">
            <a:spLocks/>
          </p:cNvSpPr>
          <p:nvPr/>
        </p:nvSpPr>
        <p:spPr>
          <a:xfrm>
            <a:off x="712693" y="2706162"/>
            <a:ext cx="8329450" cy="1274172"/>
          </a:xfrm>
          <a:prstGeom prst="rect">
            <a:avLst/>
          </a:prstGeom>
          <a:ln>
            <a:solidFill>
              <a:schemeClr val="accent2">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Self-optimizing adaptation:</a:t>
            </a:r>
          </a:p>
          <a:p>
            <a:pPr lvl="1"/>
            <a:r>
              <a:rPr lang="en-US" sz="2000" dirty="0" smtClean="0"/>
              <a:t>Robust control architecture (opportunistic central control, integrated dedicated CR channel and fate-sharing in-band resource channel, </a:t>
            </a:r>
            <a:r>
              <a:rPr lang="mr-IN" sz="2000" dirty="0" smtClean="0"/>
              <a:t>…</a:t>
            </a:r>
            <a:r>
              <a:rPr lang="en-US" sz="2000" dirty="0" smtClean="0"/>
              <a:t>)</a:t>
            </a:r>
          </a:p>
        </p:txBody>
      </p:sp>
    </p:spTree>
    <p:extLst>
      <p:ext uri="{BB962C8B-B14F-4D97-AF65-F5344CB8AC3E}">
        <p14:creationId xmlns:p14="http://schemas.microsoft.com/office/powerpoint/2010/main" val="21037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14"/>
          <p:cNvSpPr>
            <a:spLocks noChangeArrowheads="1"/>
          </p:cNvSpPr>
          <p:nvPr/>
        </p:nvSpPr>
        <p:spPr bwMode="auto">
          <a:xfrm>
            <a:off x="1659154" y="3745721"/>
            <a:ext cx="8921743" cy="1287395"/>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cxnSp>
        <p:nvCxnSpPr>
          <p:cNvPr id="30" name="Straight Arrow Connector 29"/>
          <p:cNvCxnSpPr/>
          <p:nvPr/>
        </p:nvCxnSpPr>
        <p:spPr>
          <a:xfrm flipV="1">
            <a:off x="6667501" y="5059775"/>
            <a:ext cx="1708333" cy="839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114"/>
          <p:cNvSpPr>
            <a:spLocks noChangeArrowheads="1"/>
          </p:cNvSpPr>
          <p:nvPr/>
        </p:nvSpPr>
        <p:spPr bwMode="auto">
          <a:xfrm>
            <a:off x="6420621" y="3866592"/>
            <a:ext cx="2546925" cy="1031827"/>
          </a:xfrm>
          <a:prstGeom prst="rect">
            <a:avLst/>
          </a:prstGeom>
          <a:solidFill>
            <a:schemeClr val="accent2">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sp>
        <p:nvSpPr>
          <p:cNvPr id="3" name="Title 2"/>
          <p:cNvSpPr>
            <a:spLocks noGrp="1"/>
          </p:cNvSpPr>
          <p:nvPr>
            <p:ph type="title"/>
          </p:nvPr>
        </p:nvSpPr>
        <p:spPr>
          <a:xfrm>
            <a:off x="1981200" y="1177796"/>
            <a:ext cx="8229600" cy="606034"/>
          </a:xfrm>
        </p:spPr>
        <p:txBody>
          <a:bodyPr>
            <a:noAutofit/>
          </a:bodyPr>
          <a:lstStyle/>
          <a:p>
            <a:r>
              <a:rPr lang="en-US" sz="3200" dirty="0"/>
              <a:t>Magellan Program to Command and Control</a:t>
            </a:r>
          </a:p>
        </p:txBody>
      </p:sp>
      <p:sp>
        <p:nvSpPr>
          <p:cNvPr id="4" name="Rectangle 114"/>
          <p:cNvSpPr>
            <a:spLocks noChangeArrowheads="1"/>
          </p:cNvSpPr>
          <p:nvPr/>
        </p:nvSpPr>
        <p:spPr bwMode="auto">
          <a:xfrm>
            <a:off x="1626946" y="2642049"/>
            <a:ext cx="8964854" cy="84517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sp>
        <p:nvSpPr>
          <p:cNvPr id="5" name="Rectangle 114"/>
          <p:cNvSpPr>
            <a:spLocks noChangeArrowheads="1"/>
          </p:cNvSpPr>
          <p:nvPr/>
        </p:nvSpPr>
        <p:spPr bwMode="auto">
          <a:xfrm>
            <a:off x="3717062" y="2784537"/>
            <a:ext cx="754149" cy="522709"/>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IR</a:t>
            </a:r>
          </a:p>
        </p:txBody>
      </p:sp>
      <p:sp>
        <p:nvSpPr>
          <p:cNvPr id="6" name="Oval 5"/>
          <p:cNvSpPr/>
          <p:nvPr/>
        </p:nvSpPr>
        <p:spPr>
          <a:xfrm>
            <a:off x="1779479" y="2784537"/>
            <a:ext cx="1418903"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Compile</a:t>
            </a:r>
          </a:p>
        </p:txBody>
      </p:sp>
      <p:sp>
        <p:nvSpPr>
          <p:cNvPr id="7" name="Oval 6"/>
          <p:cNvSpPr/>
          <p:nvPr/>
        </p:nvSpPr>
        <p:spPr>
          <a:xfrm>
            <a:off x="5026049" y="2784537"/>
            <a:ext cx="1528150"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Analyze&amp;Optimize</a:t>
            </a:r>
            <a:endParaRPr lang="en-US" dirty="0"/>
          </a:p>
        </p:txBody>
      </p:sp>
      <p:cxnSp>
        <p:nvCxnSpPr>
          <p:cNvPr id="8" name="Straight Arrow Connector 7"/>
          <p:cNvCxnSpPr>
            <a:stCxn id="5" idx="6"/>
          </p:cNvCxnSpPr>
          <p:nvPr/>
        </p:nvCxnSpPr>
        <p:spPr>
          <a:xfrm>
            <a:off x="3132403" y="3045891"/>
            <a:ext cx="5846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71209" y="3045891"/>
            <a:ext cx="554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493535" y="3025471"/>
            <a:ext cx="586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9028722" y="2784537"/>
            <a:ext cx="1424504"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Code Gen</a:t>
            </a:r>
          </a:p>
        </p:txBody>
      </p:sp>
      <p:cxnSp>
        <p:nvCxnSpPr>
          <p:cNvPr id="12" name="Straight Arrow Connector 11"/>
          <p:cNvCxnSpPr/>
          <p:nvPr/>
        </p:nvCxnSpPr>
        <p:spPr>
          <a:xfrm>
            <a:off x="8225380" y="3043635"/>
            <a:ext cx="803342" cy="22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14"/>
          <p:cNvSpPr>
            <a:spLocks noChangeArrowheads="1"/>
          </p:cNvSpPr>
          <p:nvPr/>
        </p:nvSpPr>
        <p:spPr bwMode="auto">
          <a:xfrm>
            <a:off x="2435272" y="4112025"/>
            <a:ext cx="1262714" cy="522709"/>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Rules</a:t>
            </a:r>
          </a:p>
        </p:txBody>
      </p:sp>
      <p:sp>
        <p:nvSpPr>
          <p:cNvPr id="14" name="Oval 13"/>
          <p:cNvSpPr/>
          <p:nvPr/>
        </p:nvSpPr>
        <p:spPr>
          <a:xfrm>
            <a:off x="4283551" y="4126492"/>
            <a:ext cx="1424504"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Update</a:t>
            </a:r>
            <a:endParaRPr lang="en-US" dirty="0"/>
          </a:p>
        </p:txBody>
      </p:sp>
      <p:cxnSp>
        <p:nvCxnSpPr>
          <p:cNvPr id="15" name="Straight Arrow Connector 14"/>
          <p:cNvCxnSpPr>
            <a:stCxn id="14" idx="2"/>
          </p:cNvCxnSpPr>
          <p:nvPr/>
        </p:nvCxnSpPr>
        <p:spPr>
          <a:xfrm flipH="1" flipV="1">
            <a:off x="3678701" y="4386080"/>
            <a:ext cx="604851" cy="17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14"/>
          <p:cNvSpPr>
            <a:spLocks noChangeArrowheads="1"/>
          </p:cNvSpPr>
          <p:nvPr/>
        </p:nvSpPr>
        <p:spPr bwMode="auto">
          <a:xfrm>
            <a:off x="7112889" y="2784538"/>
            <a:ext cx="1262945" cy="612192"/>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sz="2000" kern="0" dirty="0" err="1">
                <a:solidFill>
                  <a:srgbClr val="000000"/>
                </a:solidFill>
                <a:latin typeface="Arial" pitchFamily="34" charset="0"/>
                <a:ea typeface="微软雅黑" pitchFamily="34" charset="-122"/>
                <a:cs typeface="Arial" pitchFamily="34" charset="0"/>
              </a:rPr>
              <a:t>Datapath</a:t>
            </a:r>
            <a:r>
              <a:rPr lang="en-US" altLang="zh-CN" sz="2000" kern="0" dirty="0">
                <a:solidFill>
                  <a:srgbClr val="000000"/>
                </a:solidFill>
                <a:latin typeface="Arial" pitchFamily="34" charset="0"/>
                <a:ea typeface="微软雅黑" pitchFamily="34" charset="-122"/>
                <a:cs typeface="Arial" pitchFamily="34" charset="0"/>
              </a:rPr>
              <a:t/>
            </a:r>
            <a:br>
              <a:rPr lang="en-US" altLang="zh-CN" sz="2000" kern="0" dirty="0">
                <a:solidFill>
                  <a:srgbClr val="000000"/>
                </a:solidFill>
                <a:latin typeface="Arial" pitchFamily="34" charset="0"/>
                <a:ea typeface="微软雅黑" pitchFamily="34" charset="-122"/>
                <a:cs typeface="Arial" pitchFamily="34" charset="0"/>
              </a:rPr>
            </a:br>
            <a:r>
              <a:rPr lang="en-US" altLang="zh-CN" sz="2000" kern="0" dirty="0">
                <a:solidFill>
                  <a:srgbClr val="000000"/>
                </a:solidFill>
                <a:latin typeface="Arial" pitchFamily="34" charset="0"/>
                <a:ea typeface="微软雅黑" pitchFamily="34" charset="-122"/>
                <a:cs typeface="Arial" pitchFamily="34" charset="0"/>
              </a:rPr>
              <a:t>Design</a:t>
            </a:r>
          </a:p>
        </p:txBody>
      </p:sp>
      <p:sp>
        <p:nvSpPr>
          <p:cNvPr id="17" name="Rectangle 114"/>
          <p:cNvSpPr>
            <a:spLocks noChangeArrowheads="1"/>
          </p:cNvSpPr>
          <p:nvPr/>
        </p:nvSpPr>
        <p:spPr bwMode="auto">
          <a:xfrm>
            <a:off x="1659155" y="1758431"/>
            <a:ext cx="1913881" cy="670807"/>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sz="2000" kern="0" dirty="0">
                <a:solidFill>
                  <a:srgbClr val="000000"/>
                </a:solidFill>
                <a:latin typeface="Arial" pitchFamily="34" charset="0"/>
                <a:ea typeface="微软雅黑" pitchFamily="34" charset="-122"/>
                <a:cs typeface="Arial" pitchFamily="34" charset="0"/>
              </a:rPr>
              <a:t>“Oracle</a:t>
            </a:r>
            <a:r>
              <a:rPr lang="en-US" altLang="zh-CN" sz="2000" kern="0">
                <a:solidFill>
                  <a:srgbClr val="000000"/>
                </a:solidFill>
                <a:latin typeface="Arial" pitchFamily="34" charset="0"/>
                <a:ea typeface="微软雅黑" pitchFamily="34" charset="-122"/>
                <a:cs typeface="Arial" pitchFamily="34" charset="0"/>
              </a:rPr>
              <a:t>” Program</a:t>
            </a:r>
            <a:endParaRPr lang="en-US" altLang="zh-CN" sz="2000" kern="0" dirty="0">
              <a:solidFill>
                <a:srgbClr val="000000"/>
              </a:solidFill>
              <a:latin typeface="Arial" pitchFamily="34" charset="0"/>
              <a:ea typeface="微软雅黑" pitchFamily="34" charset="-122"/>
              <a:cs typeface="Arial" pitchFamily="34" charset="0"/>
            </a:endParaRPr>
          </a:p>
        </p:txBody>
      </p:sp>
      <p:sp>
        <p:nvSpPr>
          <p:cNvPr id="19" name="Can 18"/>
          <p:cNvSpPr/>
          <p:nvPr/>
        </p:nvSpPr>
        <p:spPr>
          <a:xfrm>
            <a:off x="5494902" y="1811257"/>
            <a:ext cx="586561" cy="597381"/>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DB</a:t>
            </a:r>
          </a:p>
        </p:txBody>
      </p:sp>
      <p:cxnSp>
        <p:nvCxnSpPr>
          <p:cNvPr id="21" name="Straight Arrow Connector 20"/>
          <p:cNvCxnSpPr>
            <a:stCxn id="19" idx="3"/>
            <a:endCxn id="7" idx="0"/>
          </p:cNvCxnSpPr>
          <p:nvPr/>
        </p:nvCxnSpPr>
        <p:spPr>
          <a:xfrm>
            <a:off x="5788182" y="2408638"/>
            <a:ext cx="1942" cy="375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101245" y="5072983"/>
            <a:ext cx="959627" cy="866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114"/>
          <p:cNvSpPr>
            <a:spLocks noChangeArrowheads="1"/>
          </p:cNvSpPr>
          <p:nvPr/>
        </p:nvSpPr>
        <p:spPr bwMode="auto">
          <a:xfrm>
            <a:off x="6566523" y="4411187"/>
            <a:ext cx="2218749" cy="337847"/>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err="1">
                <a:solidFill>
                  <a:srgbClr val="000000"/>
                </a:solidFill>
                <a:latin typeface="Arial" pitchFamily="34" charset="0"/>
                <a:ea typeface="微软雅黑" pitchFamily="34" charset="-122"/>
                <a:cs typeface="Arial" pitchFamily="34" charset="0"/>
              </a:rPr>
              <a:t>onDemand</a:t>
            </a:r>
            <a:r>
              <a:rPr lang="en-US" altLang="zh-CN" kern="0" dirty="0">
                <a:solidFill>
                  <a:srgbClr val="000000"/>
                </a:solidFill>
                <a:latin typeface="Arial" pitchFamily="34" charset="0"/>
                <a:ea typeface="微软雅黑" pitchFamily="34" charset="-122"/>
                <a:cs typeface="Arial" pitchFamily="34" charset="0"/>
              </a:rPr>
              <a:t> Handler</a:t>
            </a:r>
          </a:p>
        </p:txBody>
      </p:sp>
      <p:cxnSp>
        <p:nvCxnSpPr>
          <p:cNvPr id="26" name="Straight Arrow Connector 25"/>
          <p:cNvCxnSpPr/>
          <p:nvPr/>
        </p:nvCxnSpPr>
        <p:spPr>
          <a:xfrm flipH="1">
            <a:off x="9056446" y="3307245"/>
            <a:ext cx="684530" cy="601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114"/>
          <p:cNvSpPr>
            <a:spLocks noChangeArrowheads="1"/>
          </p:cNvSpPr>
          <p:nvPr/>
        </p:nvSpPr>
        <p:spPr bwMode="auto">
          <a:xfrm>
            <a:off x="6566523" y="3976352"/>
            <a:ext cx="2218749" cy="33887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Batch Explorer</a:t>
            </a:r>
          </a:p>
        </p:txBody>
      </p:sp>
      <p:cxnSp>
        <p:nvCxnSpPr>
          <p:cNvPr id="29" name="Straight Arrow Connector 28"/>
          <p:cNvCxnSpPr>
            <a:stCxn id="37" idx="1"/>
            <a:endCxn id="14" idx="6"/>
          </p:cNvCxnSpPr>
          <p:nvPr/>
        </p:nvCxnSpPr>
        <p:spPr>
          <a:xfrm flipH="1">
            <a:off x="5708056" y="4382506"/>
            <a:ext cx="712565" cy="5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9859675" y="3227591"/>
            <a:ext cx="819007" cy="369332"/>
          </a:xfrm>
          <a:prstGeom prst="rect">
            <a:avLst/>
          </a:prstGeom>
        </p:spPr>
        <p:txBody>
          <a:bodyPr wrap="none">
            <a:spAutoFit/>
          </a:bodyPr>
          <a:lstStyle/>
          <a:p>
            <a:r>
              <a:rPr lang="en-US"/>
              <a:t>Offline</a:t>
            </a:r>
          </a:p>
        </p:txBody>
      </p:sp>
      <p:sp>
        <p:nvSpPr>
          <p:cNvPr id="53" name="Rectangle 52"/>
          <p:cNvSpPr/>
          <p:nvPr/>
        </p:nvSpPr>
        <p:spPr>
          <a:xfrm>
            <a:off x="9867975" y="4741015"/>
            <a:ext cx="801823" cy="369332"/>
          </a:xfrm>
          <a:prstGeom prst="rect">
            <a:avLst/>
          </a:prstGeom>
        </p:spPr>
        <p:txBody>
          <a:bodyPr wrap="none">
            <a:spAutoFit/>
          </a:bodyPr>
          <a:lstStyle/>
          <a:p>
            <a:r>
              <a:rPr lang="en-US"/>
              <a:t>Online</a:t>
            </a:r>
            <a:endParaRPr lang="en-US" dirty="0"/>
          </a:p>
        </p:txBody>
      </p:sp>
      <p:pic>
        <p:nvPicPr>
          <p:cNvPr id="54" name="Picture 53"/>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624941" y="5498024"/>
            <a:ext cx="3403535" cy="1128072"/>
          </a:xfrm>
          <a:prstGeom prst="rect">
            <a:avLst/>
          </a:prstGeom>
        </p:spPr>
      </p:pic>
      <p:cxnSp>
        <p:nvCxnSpPr>
          <p:cNvPr id="68" name="Straight Arrow Connector 67"/>
          <p:cNvCxnSpPr>
            <a:endCxn id="6" idx="0"/>
          </p:cNvCxnSpPr>
          <p:nvPr/>
        </p:nvCxnSpPr>
        <p:spPr>
          <a:xfrm>
            <a:off x="2488930" y="2468492"/>
            <a:ext cx="1" cy="31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55229" y="5738895"/>
            <a:ext cx="2217915" cy="646331"/>
          </a:xfrm>
          <a:prstGeom prst="rect">
            <a:avLst/>
          </a:prstGeom>
        </p:spPr>
        <p:txBody>
          <a:bodyPr wrap="none">
            <a:spAutoFit/>
          </a:bodyPr>
          <a:lstStyle/>
          <a:p>
            <a:pPr algn="ctr"/>
            <a:r>
              <a:rPr lang="en-US" dirty="0"/>
              <a:t>Network and </a:t>
            </a:r>
            <a:r>
              <a:rPr lang="en-US" dirty="0" err="1"/>
              <a:t>Endhost</a:t>
            </a:r>
            <a:r>
              <a:rPr lang="en-US" dirty="0"/>
              <a:t/>
            </a:r>
            <a:br>
              <a:rPr lang="en-US" dirty="0"/>
            </a:br>
            <a:r>
              <a:rPr lang="en-US" dirty="0"/>
              <a:t>Devices</a:t>
            </a:r>
          </a:p>
        </p:txBody>
      </p:sp>
      <p:sp>
        <p:nvSpPr>
          <p:cNvPr id="34" name="Can 33"/>
          <p:cNvSpPr/>
          <p:nvPr/>
        </p:nvSpPr>
        <p:spPr>
          <a:xfrm>
            <a:off x="9395713" y="4072764"/>
            <a:ext cx="714730" cy="597381"/>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Net</a:t>
            </a:r>
            <a:br>
              <a:rPr lang="en-US" sz="1600"/>
            </a:br>
            <a:r>
              <a:rPr lang="en-US" sz="1600"/>
              <a:t>State</a:t>
            </a:r>
            <a:endParaRPr lang="en-US" sz="1600" dirty="0"/>
          </a:p>
        </p:txBody>
      </p:sp>
      <p:cxnSp>
        <p:nvCxnSpPr>
          <p:cNvPr id="36" name="Straight Arrow Connector 35"/>
          <p:cNvCxnSpPr>
            <a:stCxn id="34" idx="2"/>
            <a:endCxn id="37" idx="3"/>
          </p:cNvCxnSpPr>
          <p:nvPr/>
        </p:nvCxnSpPr>
        <p:spPr>
          <a:xfrm flipH="1">
            <a:off x="8967545" y="4371455"/>
            <a:ext cx="428168" cy="110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4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55" y="365125"/>
            <a:ext cx="11150600" cy="749487"/>
          </a:xfrm>
        </p:spPr>
        <p:txBody>
          <a:bodyPr>
            <a:normAutofit/>
          </a:bodyPr>
          <a:lstStyle/>
          <a:p>
            <a:pPr algn="ctr"/>
            <a:r>
              <a:rPr lang="en-US" sz="4000" dirty="0" smtClean="0"/>
              <a:t>Key Architecture Element</a:t>
            </a:r>
            <a:r>
              <a:rPr lang="en-US" sz="4000" smtClean="0"/>
              <a:t>: Self-Optimizing </a:t>
            </a:r>
            <a:r>
              <a:rPr lang="en-US" sz="4000" dirty="0" smtClean="0"/>
              <a:t>Dynamicity</a:t>
            </a:r>
            <a:endParaRPr lang="en-US" sz="4000" dirty="0"/>
          </a:p>
        </p:txBody>
      </p:sp>
      <p:sp>
        <p:nvSpPr>
          <p:cNvPr id="3" name="Content Placeholder 2"/>
          <p:cNvSpPr>
            <a:spLocks noGrp="1"/>
          </p:cNvSpPr>
          <p:nvPr>
            <p:ph idx="1"/>
          </p:nvPr>
        </p:nvSpPr>
        <p:spPr>
          <a:xfrm>
            <a:off x="838200" y="1825625"/>
            <a:ext cx="11150600" cy="2966508"/>
          </a:xfrm>
        </p:spPr>
        <p:txBody>
          <a:bodyPr>
            <a:normAutofit/>
          </a:bodyPr>
          <a:lstStyle/>
          <a:p>
            <a:r>
              <a:rPr lang="en-US" dirty="0" smtClean="0"/>
              <a:t>Idea: Consider dynamicity as an </a:t>
            </a:r>
            <a:r>
              <a:rPr lang="en-US" dirty="0" smtClean="0">
                <a:solidFill>
                  <a:srgbClr val="FF0000"/>
                </a:solidFill>
              </a:rPr>
              <a:t>opportunity</a:t>
            </a:r>
            <a:r>
              <a:rPr lang="en-US" dirty="0" smtClean="0"/>
              <a:t> to leverage, if possible</a:t>
            </a:r>
          </a:p>
          <a:p>
            <a:r>
              <a:rPr lang="en-US" dirty="0" smtClean="0"/>
              <a:t>Goal: Systematic exploration of controlled dynamicity:</a:t>
            </a:r>
          </a:p>
          <a:p>
            <a:pPr lvl="1"/>
            <a:r>
              <a:rPr lang="en-US" dirty="0"/>
              <a:t>Controlled placement of </a:t>
            </a:r>
            <a:r>
              <a:rPr lang="en-US" b="1" dirty="0"/>
              <a:t>controllers</a:t>
            </a:r>
          </a:p>
          <a:p>
            <a:pPr lvl="1"/>
            <a:r>
              <a:rPr lang="en-US" dirty="0"/>
              <a:t>Controlled placement of assets to </a:t>
            </a:r>
            <a:r>
              <a:rPr lang="en-US" b="1" dirty="0"/>
              <a:t>enhance the controller-resource </a:t>
            </a:r>
            <a:r>
              <a:rPr lang="en-US" b="1" dirty="0" smtClean="0"/>
              <a:t>channel</a:t>
            </a:r>
          </a:p>
          <a:p>
            <a:pPr lvl="1"/>
            <a:r>
              <a:rPr lang="en-US" dirty="0"/>
              <a:t>Controlled mobility to enhance </a:t>
            </a:r>
            <a:r>
              <a:rPr lang="en-US" dirty="0" smtClean="0"/>
              <a:t>capacity of </a:t>
            </a:r>
            <a:r>
              <a:rPr lang="en-US" b="1" dirty="0" smtClean="0"/>
              <a:t>the </a:t>
            </a:r>
            <a:r>
              <a:rPr lang="en-US" b="1" dirty="0"/>
              <a:t>resource plane</a:t>
            </a:r>
          </a:p>
          <a:p>
            <a:pPr lvl="1"/>
            <a:r>
              <a:rPr lang="en-US" dirty="0" smtClean="0"/>
              <a:t>Controlled mobile </a:t>
            </a:r>
            <a:r>
              <a:rPr lang="en-US" b="1" dirty="0" smtClean="0"/>
              <a:t>data</a:t>
            </a:r>
          </a:p>
          <a:p>
            <a:pPr lvl="1"/>
            <a:r>
              <a:rPr lang="en-US" dirty="0"/>
              <a:t>C</a:t>
            </a:r>
            <a:r>
              <a:rPr lang="en-US" dirty="0" smtClean="0"/>
              <a:t>ontrolled </a:t>
            </a:r>
            <a:r>
              <a:rPr lang="en-US" dirty="0"/>
              <a:t>mobile </a:t>
            </a:r>
            <a:r>
              <a:rPr lang="en-US" b="1" dirty="0" smtClean="0"/>
              <a:t>code</a:t>
            </a:r>
            <a:r>
              <a:rPr lang="en-US" dirty="0" smtClean="0"/>
              <a:t> (network forwarding elem., NVF, analytics)</a:t>
            </a:r>
          </a:p>
        </p:txBody>
      </p:sp>
      <p:pic>
        <p:nvPicPr>
          <p:cNvPr id="4" name="Picture 3"/>
          <p:cNvPicPr>
            <a:picLocks noChangeAspect="1"/>
          </p:cNvPicPr>
          <p:nvPr/>
        </p:nvPicPr>
        <p:blipFill>
          <a:blip r:embed="rId2"/>
          <a:stretch>
            <a:fillRect/>
          </a:stretch>
        </p:blipFill>
        <p:spPr>
          <a:xfrm>
            <a:off x="10214096" y="5292166"/>
            <a:ext cx="1930400" cy="1447800"/>
          </a:xfrm>
          <a:prstGeom prst="rect">
            <a:avLst/>
          </a:prstGeom>
        </p:spPr>
      </p:pic>
      <p:grpSp>
        <p:nvGrpSpPr>
          <p:cNvPr id="20" name="Group 19"/>
          <p:cNvGrpSpPr/>
          <p:nvPr/>
        </p:nvGrpSpPr>
        <p:grpSpPr>
          <a:xfrm>
            <a:off x="1586736" y="4927067"/>
            <a:ext cx="6592064" cy="1761599"/>
            <a:chOff x="1078735" y="3435496"/>
            <a:chExt cx="10780687" cy="3097401"/>
          </a:xfrm>
        </p:grpSpPr>
        <p:grpSp>
          <p:nvGrpSpPr>
            <p:cNvPr id="5" name="Group 4"/>
            <p:cNvGrpSpPr/>
            <p:nvPr/>
          </p:nvGrpSpPr>
          <p:grpSpPr>
            <a:xfrm>
              <a:off x="2502687" y="3437990"/>
              <a:ext cx="2668793" cy="874326"/>
              <a:chOff x="1550872" y="4393213"/>
              <a:chExt cx="5505427" cy="1824726"/>
            </a:xfrm>
          </p:grpSpPr>
          <p:pic>
            <p:nvPicPr>
              <p:cNvPr id="6" name="Picture 5"/>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8" name="Group 7"/>
            <p:cNvGrpSpPr/>
            <p:nvPr/>
          </p:nvGrpSpPr>
          <p:grpSpPr>
            <a:xfrm>
              <a:off x="7853622" y="3435496"/>
              <a:ext cx="2668793" cy="874326"/>
              <a:chOff x="1550872" y="4393213"/>
              <a:chExt cx="5505427" cy="1824726"/>
            </a:xfrm>
          </p:grpSpPr>
          <p:pic>
            <p:nvPicPr>
              <p:cNvPr id="9" name="Picture 8"/>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11" name="Group 10"/>
            <p:cNvGrpSpPr/>
            <p:nvPr/>
          </p:nvGrpSpPr>
          <p:grpSpPr>
            <a:xfrm>
              <a:off x="1078735" y="4814460"/>
              <a:ext cx="5173475" cy="1718437"/>
              <a:chOff x="1550872" y="4393213"/>
              <a:chExt cx="5505427" cy="1824726"/>
            </a:xfrm>
          </p:grpSpPr>
          <p:pic>
            <p:nvPicPr>
              <p:cNvPr id="12" name="Picture 11"/>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065161" y="4586484"/>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grpSp>
          <p:nvGrpSpPr>
            <p:cNvPr id="14" name="Group 13"/>
            <p:cNvGrpSpPr/>
            <p:nvPr/>
          </p:nvGrpSpPr>
          <p:grpSpPr>
            <a:xfrm>
              <a:off x="6685947" y="4814460"/>
              <a:ext cx="5173475" cy="1718437"/>
              <a:chOff x="1550872" y="4393213"/>
              <a:chExt cx="5505427" cy="1824726"/>
            </a:xfrm>
          </p:grpSpPr>
          <p:pic>
            <p:nvPicPr>
              <p:cNvPr id="15" name="Picture 14"/>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006223" y="4618098"/>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cxnSp>
          <p:nvCxnSpPr>
            <p:cNvPr id="17" name="Straight Arrow Connector 16"/>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19" name="Picture 1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grpSp>
      <p:graphicFrame>
        <p:nvGraphicFramePr>
          <p:cNvPr id="21" name="Diagram 20"/>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69285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33" y="311338"/>
            <a:ext cx="11150600" cy="749487"/>
          </a:xfrm>
        </p:spPr>
        <p:txBody>
          <a:bodyPr>
            <a:normAutofit/>
          </a:bodyPr>
          <a:lstStyle/>
          <a:p>
            <a:r>
              <a:rPr lang="en-US" sz="4000" dirty="0" smtClean="0"/>
              <a:t>Key Architecture Element: Infrastructure w/ Coalition</a:t>
            </a:r>
            <a:endParaRPr lang="en-US" sz="4000" dirty="0"/>
          </a:p>
        </p:txBody>
      </p:sp>
      <p:sp>
        <p:nvSpPr>
          <p:cNvPr id="3" name="Content Placeholder 2"/>
          <p:cNvSpPr>
            <a:spLocks noGrp="1"/>
          </p:cNvSpPr>
          <p:nvPr>
            <p:ph idx="1"/>
          </p:nvPr>
        </p:nvSpPr>
        <p:spPr>
          <a:xfrm>
            <a:off x="497540" y="1221008"/>
            <a:ext cx="8329450" cy="1916641"/>
          </a:xfrm>
          <a:ln>
            <a:solidFill>
              <a:schemeClr val="accent2">
                <a:lumMod val="50000"/>
              </a:schemeClr>
            </a:solidFill>
          </a:ln>
        </p:spPr>
        <p:txBody>
          <a:bodyPr>
            <a:normAutofit/>
          </a:bodyPr>
          <a:lstStyle/>
          <a:p>
            <a:r>
              <a:rPr lang="en-US" dirty="0" smtClean="0"/>
              <a:t>Fundamental principles, e.g.,</a:t>
            </a:r>
          </a:p>
          <a:p>
            <a:pPr lvl="1"/>
            <a:r>
              <a:rPr lang="en-US" sz="2300" dirty="0" smtClean="0"/>
              <a:t>Fundamental limits on aggregation of local-interests and global coordination (e.g., Arrow’s Impossibility Theorem);</a:t>
            </a:r>
          </a:p>
          <a:p>
            <a:pPr lvl="1"/>
            <a:r>
              <a:rPr lang="en-US" sz="2300" dirty="0" smtClean="0"/>
              <a:t>Basic results, in specific settings, to guarantee collaboration stability (e.g., P-graph in </a:t>
            </a:r>
            <a:r>
              <a:rPr lang="en-US" sz="2300" dirty="0" err="1" smtClean="0"/>
              <a:t>interdomain</a:t>
            </a:r>
            <a:r>
              <a:rPr lang="en-US" sz="2300" dirty="0" smtClean="0"/>
              <a:t> routing)</a:t>
            </a:r>
          </a:p>
        </p:txBody>
      </p:sp>
      <p:graphicFrame>
        <p:nvGraphicFramePr>
          <p:cNvPr id="21" name="Diagram 20"/>
          <p:cNvGraphicFramePr/>
          <p:nvPr>
            <p:extLst>
              <p:ext uri="{D42A27DB-BD31-4B8C-83A1-F6EECF244321}">
                <p14:modId xmlns:p14="http://schemas.microsoft.com/office/powerpoint/2010/main" val="357325011"/>
              </p:ext>
            </p:extLst>
          </p:nvPr>
        </p:nvGraphicFramePr>
        <p:xfrm>
          <a:off x="9034311" y="1328583"/>
          <a:ext cx="2864844" cy="509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Content Placeholder 2"/>
          <p:cNvSpPr txBox="1">
            <a:spLocks/>
          </p:cNvSpPr>
          <p:nvPr/>
        </p:nvSpPr>
        <p:spPr>
          <a:xfrm>
            <a:off x="497540" y="3692279"/>
            <a:ext cx="8329450" cy="2547155"/>
          </a:xfrm>
          <a:prstGeom prst="rect">
            <a:avLst/>
          </a:prstGeom>
          <a:ln>
            <a:solidFill>
              <a:schemeClr val="accent2">
                <a:lumMod val="5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Basic infrastructure building blocks:</a:t>
            </a:r>
          </a:p>
          <a:p>
            <a:pPr lvl="1"/>
            <a:r>
              <a:rPr lang="en-US" sz="2000" dirty="0" smtClean="0"/>
              <a:t>Organization mechanism, e.g., </a:t>
            </a:r>
          </a:p>
          <a:p>
            <a:pPr lvl="2"/>
            <a:r>
              <a:rPr lang="en-US" sz="1600" dirty="0" smtClean="0"/>
              <a:t>trusted </a:t>
            </a:r>
            <a:r>
              <a:rPr lang="en-US" sz="1600" dirty="0"/>
              <a:t>clearing house (e.g., SD exchange), peer-to-peer, </a:t>
            </a:r>
            <a:r>
              <a:rPr lang="en-US" sz="1600" dirty="0" smtClean="0"/>
              <a:t>hierarchical</a:t>
            </a:r>
          </a:p>
          <a:p>
            <a:pPr lvl="1"/>
            <a:r>
              <a:rPr lang="en-US" sz="2000" dirty="0" smtClean="0"/>
              <a:t>Information exchanged, </a:t>
            </a:r>
            <a:r>
              <a:rPr lang="en-US" sz="2000" dirty="0"/>
              <a:t>e.g., </a:t>
            </a:r>
            <a:endParaRPr lang="en-US" sz="2000" dirty="0" smtClean="0"/>
          </a:p>
          <a:p>
            <a:pPr lvl="2"/>
            <a:r>
              <a:rPr lang="en-US" sz="1600" dirty="0" smtClean="0"/>
              <a:t>raw </a:t>
            </a:r>
            <a:r>
              <a:rPr lang="en-US" sz="1600" dirty="0"/>
              <a:t>state such as topo,  computed state such as path </a:t>
            </a:r>
            <a:r>
              <a:rPr lang="en-US" sz="1600" dirty="0" smtClean="0"/>
              <a:t>vector</a:t>
            </a:r>
          </a:p>
          <a:p>
            <a:pPr lvl="2"/>
            <a:r>
              <a:rPr lang="en-US" sz="1600" dirty="0" smtClean="0"/>
              <a:t>query/response </a:t>
            </a:r>
            <a:r>
              <a:rPr lang="en-US" sz="1600" dirty="0"/>
              <a:t>vs </a:t>
            </a:r>
            <a:r>
              <a:rPr lang="en-US" sz="1600" dirty="0" smtClean="0"/>
              <a:t>pub vs pub/sub</a:t>
            </a:r>
          </a:p>
          <a:p>
            <a:pPr lvl="1"/>
            <a:r>
              <a:rPr lang="en-US" sz="2000" dirty="0" smtClean="0"/>
              <a:t>Hosting infrastructure, e.g., </a:t>
            </a:r>
          </a:p>
          <a:p>
            <a:pPr lvl="2"/>
            <a:r>
              <a:rPr lang="en-US" sz="1600" dirty="0" smtClean="0"/>
              <a:t>information flow control, </a:t>
            </a:r>
            <a:r>
              <a:rPr lang="en-US" sz="1600" dirty="0"/>
              <a:t>secure multi-party </a:t>
            </a:r>
            <a:r>
              <a:rPr lang="en-US" sz="1600" dirty="0" smtClean="0"/>
              <a:t>computation</a:t>
            </a:r>
          </a:p>
        </p:txBody>
      </p:sp>
    </p:spTree>
    <p:extLst>
      <p:ext uri="{BB962C8B-B14F-4D97-AF65-F5344CB8AC3E}">
        <p14:creationId xmlns:p14="http://schemas.microsoft.com/office/powerpoint/2010/main" val="7021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117" y="244211"/>
            <a:ext cx="10515600" cy="961651"/>
          </a:xfrm>
        </p:spPr>
        <p:txBody>
          <a:bodyPr>
            <a:normAutofit/>
          </a:bodyPr>
          <a:lstStyle/>
          <a:p>
            <a:r>
              <a:rPr lang="en-US" sz="3600" dirty="0" smtClean="0"/>
              <a:t>From Concepts to Realization</a:t>
            </a:r>
            <a:endParaRPr lang="en-US" sz="3600" dirty="0"/>
          </a:p>
        </p:txBody>
      </p:sp>
      <p:sp>
        <p:nvSpPr>
          <p:cNvPr id="4" name="Content Placeholder 3"/>
          <p:cNvSpPr>
            <a:spLocks noGrp="1"/>
          </p:cNvSpPr>
          <p:nvPr>
            <p:ph idx="1"/>
          </p:nvPr>
        </p:nvSpPr>
        <p:spPr>
          <a:xfrm>
            <a:off x="605117" y="1544575"/>
            <a:ext cx="5307768" cy="2095096"/>
          </a:xfrm>
        </p:spPr>
        <p:txBody>
          <a:bodyPr>
            <a:normAutofit/>
          </a:bodyPr>
          <a:lstStyle/>
          <a:p>
            <a:r>
              <a:rPr lang="en-US" dirty="0" smtClean="0"/>
              <a:t>Develop programming abstractions and tools to realize SDC control</a:t>
            </a:r>
          </a:p>
          <a:p>
            <a:pPr lvl="1"/>
            <a:r>
              <a:rPr lang="en-US" dirty="0" smtClean="0"/>
              <a:t>E.g., programming language based SDC control programming</a:t>
            </a:r>
            <a:endParaRPr lang="en-US" dirty="0"/>
          </a:p>
        </p:txBody>
      </p:sp>
      <p:graphicFrame>
        <p:nvGraphicFramePr>
          <p:cNvPr id="5" name="Diagram 4"/>
          <p:cNvGraphicFramePr/>
          <p:nvPr>
            <p:extLst>
              <p:ext uri="{D42A27DB-BD31-4B8C-83A1-F6EECF244321}">
                <p14:modId xmlns:p14="http://schemas.microsoft.com/office/powerpoint/2010/main" val="1125912316"/>
              </p:ext>
            </p:extLst>
          </p:nvPr>
        </p:nvGraphicFramePr>
        <p:xfrm>
          <a:off x="6145967" y="1723869"/>
          <a:ext cx="5696262" cy="4602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3"/>
          <p:cNvSpPr txBox="1">
            <a:spLocks/>
          </p:cNvSpPr>
          <p:nvPr/>
        </p:nvSpPr>
        <p:spPr>
          <a:xfrm>
            <a:off x="605117" y="3714035"/>
            <a:ext cx="5307768" cy="1359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Develop fundamental tools to verify/analyze design before SDC actual deployment effects</a:t>
            </a:r>
            <a:endParaRPr lang="en-US" dirty="0"/>
          </a:p>
        </p:txBody>
      </p:sp>
      <p:sp>
        <p:nvSpPr>
          <p:cNvPr id="7" name="Content Placeholder 3"/>
          <p:cNvSpPr txBox="1">
            <a:spLocks/>
          </p:cNvSpPr>
          <p:nvPr/>
        </p:nvSpPr>
        <p:spPr>
          <a:xfrm>
            <a:off x="605117" y="5148388"/>
            <a:ext cx="5307768" cy="1359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Develop built-in tools to monitor system operations</a:t>
            </a:r>
            <a:endParaRPr lang="en-US" dirty="0"/>
          </a:p>
        </p:txBody>
      </p:sp>
    </p:spTree>
    <p:extLst>
      <p:ext uri="{BB962C8B-B14F-4D97-AF65-F5344CB8AC3E}">
        <p14:creationId xmlns:p14="http://schemas.microsoft.com/office/powerpoint/2010/main" val="1372103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eft Arrow 9"/>
          <p:cNvSpPr/>
          <p:nvPr/>
        </p:nvSpPr>
        <p:spPr>
          <a:xfrm rot="16200000">
            <a:off x="5274824" y="4510519"/>
            <a:ext cx="949084" cy="605877"/>
          </a:xfrm>
          <a:prstGeom prst="leftArrow">
            <a:avLst>
              <a:gd name="adj1" fmla="val 60000"/>
              <a:gd name="adj2" fmla="val 50000"/>
            </a:avLst>
          </a:prstGeom>
          <a:gradFill>
            <a:gsLst>
              <a:gs pos="0">
                <a:schemeClr val="accent6">
                  <a:lumMod val="50000"/>
                </a:schemeClr>
              </a:gs>
              <a:gs pos="50000">
                <a:schemeClr val="accent6">
                  <a:lumMod val="50000"/>
                </a:schemeClr>
              </a:gs>
              <a:gs pos="100000">
                <a:schemeClr val="accent6">
                  <a:lumMod val="50000"/>
                </a:schemeClr>
              </a:gs>
            </a:gsLst>
          </a:gra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hueOff val="0"/>
              <a:satOff val="0"/>
              <a:lumOff val="0"/>
              <a:alphaOff val="0"/>
            </a:schemeClr>
          </a:fontRef>
        </p:style>
      </p:sp>
      <p:sp>
        <p:nvSpPr>
          <p:cNvPr id="2" name="Title 1"/>
          <p:cNvSpPr>
            <a:spLocks noGrp="1"/>
          </p:cNvSpPr>
          <p:nvPr>
            <p:ph type="title"/>
          </p:nvPr>
        </p:nvSpPr>
        <p:spPr>
          <a:xfrm>
            <a:off x="748555" y="311338"/>
            <a:ext cx="10515600" cy="854075"/>
          </a:xfrm>
        </p:spPr>
        <p:txBody>
          <a:bodyPr>
            <a:normAutofit/>
          </a:bodyPr>
          <a:lstStyle/>
          <a:p>
            <a:r>
              <a:rPr lang="en-US" dirty="0" smtClean="0"/>
              <a:t>SDC Programming Abstraction as Integrator</a:t>
            </a:r>
            <a:endParaRPr lang="en-US" dirty="0"/>
          </a:p>
        </p:txBody>
      </p:sp>
      <p:graphicFrame>
        <p:nvGraphicFramePr>
          <p:cNvPr id="7" name="Diagram 6"/>
          <p:cNvGraphicFramePr/>
          <p:nvPr>
            <p:extLst>
              <p:ext uri="{D42A27DB-BD31-4B8C-83A1-F6EECF244321}">
                <p14:modId xmlns:p14="http://schemas.microsoft.com/office/powerpoint/2010/main" val="842191195"/>
              </p:ext>
            </p:extLst>
          </p:nvPr>
        </p:nvGraphicFramePr>
        <p:xfrm>
          <a:off x="2402541" y="22910"/>
          <a:ext cx="673548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530267406"/>
              </p:ext>
            </p:extLst>
          </p:nvPr>
        </p:nvGraphicFramePr>
        <p:xfrm>
          <a:off x="4954495" y="5334001"/>
          <a:ext cx="1464234" cy="13644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Content Placeholder 3"/>
          <p:cNvSpPr>
            <a:spLocks noGrp="1"/>
          </p:cNvSpPr>
          <p:nvPr>
            <p:ph idx="1"/>
          </p:nvPr>
        </p:nvSpPr>
        <p:spPr>
          <a:xfrm>
            <a:off x="6808731" y="4818523"/>
            <a:ext cx="5307768" cy="1489553"/>
          </a:xfrm>
          <a:ln>
            <a:solidFill>
              <a:schemeClr val="tx1"/>
            </a:solidFill>
          </a:ln>
        </p:spPr>
        <p:txBody>
          <a:bodyPr>
            <a:normAutofit/>
          </a:bodyPr>
          <a:lstStyle/>
          <a:p>
            <a:r>
              <a:rPr lang="en-US" dirty="0" smtClean="0"/>
              <a:t>Integration of theory and practice</a:t>
            </a:r>
          </a:p>
          <a:p>
            <a:r>
              <a:rPr lang="en-US" dirty="0" smtClean="0"/>
              <a:t>Integration of human intelligence and machine intelligence</a:t>
            </a:r>
          </a:p>
        </p:txBody>
      </p:sp>
    </p:spTree>
    <p:extLst>
      <p:ext uri="{BB962C8B-B14F-4D97-AF65-F5344CB8AC3E}">
        <p14:creationId xmlns:p14="http://schemas.microsoft.com/office/powerpoint/2010/main" val="724341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55" y="132049"/>
            <a:ext cx="10515600" cy="997810"/>
          </a:xfrm>
        </p:spPr>
        <p:txBody>
          <a:bodyPr/>
          <a:lstStyle/>
          <a:p>
            <a:r>
              <a:rPr lang="en-US" dirty="0" smtClean="0"/>
              <a:t>SDC Programming Focus Areas</a:t>
            </a:r>
            <a:endParaRPr lang="en-US" dirty="0"/>
          </a:p>
        </p:txBody>
      </p:sp>
      <p:grpSp>
        <p:nvGrpSpPr>
          <p:cNvPr id="5" name="Group 4"/>
          <p:cNvGrpSpPr/>
          <p:nvPr/>
        </p:nvGrpSpPr>
        <p:grpSpPr>
          <a:xfrm>
            <a:off x="3510771" y="1599520"/>
            <a:ext cx="2668793" cy="1419404"/>
            <a:chOff x="1550872" y="4203395"/>
            <a:chExt cx="5505427" cy="1902292"/>
          </a:xfrm>
        </p:grpSpPr>
        <p:pic>
          <p:nvPicPr>
            <p:cNvPr id="6" name="Picture 5"/>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242287"/>
              <a:ext cx="5505427" cy="1863400"/>
            </a:xfrm>
            <a:prstGeom prst="rect">
              <a:avLst/>
            </a:prstGeom>
          </p:spPr>
        </p:pic>
        <p:sp>
          <p:nvSpPr>
            <p:cNvPr id="7" name="Rectangle 6"/>
            <p:cNvSpPr/>
            <p:nvPr/>
          </p:nvSpPr>
          <p:spPr>
            <a:xfrm>
              <a:off x="3320382" y="4203395"/>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8" name="Group 7"/>
          <p:cNvGrpSpPr/>
          <p:nvPr/>
        </p:nvGrpSpPr>
        <p:grpSpPr>
          <a:xfrm>
            <a:off x="8578998" y="1852723"/>
            <a:ext cx="2262550" cy="1125823"/>
            <a:chOff x="2388907" y="4288522"/>
            <a:chExt cx="4667392" cy="1508833"/>
          </a:xfrm>
        </p:grpSpPr>
        <p:pic>
          <p:nvPicPr>
            <p:cNvPr id="9" name="Picture 8"/>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2388907" y="4288522"/>
              <a:ext cx="4667392" cy="1508833"/>
            </a:xfrm>
            <a:prstGeom prst="rect">
              <a:avLst/>
            </a:prstGeom>
          </p:spPr>
        </p:pic>
        <p:sp>
          <p:nvSpPr>
            <p:cNvPr id="10" name="Rectangle 9"/>
            <p:cNvSpPr/>
            <p:nvPr/>
          </p:nvSpPr>
          <p:spPr>
            <a:xfrm>
              <a:off x="3217308" y="4710885"/>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11" name="Group 10"/>
          <p:cNvGrpSpPr/>
          <p:nvPr/>
        </p:nvGrpSpPr>
        <p:grpSpPr>
          <a:xfrm>
            <a:off x="748554" y="3438787"/>
            <a:ext cx="7733593" cy="3218957"/>
            <a:chOff x="1333253" y="4374774"/>
            <a:chExt cx="6691557" cy="2194963"/>
          </a:xfrm>
        </p:grpSpPr>
        <p:pic>
          <p:nvPicPr>
            <p:cNvPr id="12" name="Picture 11"/>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333253" y="4374774"/>
              <a:ext cx="6691557" cy="2194963"/>
            </a:xfrm>
            <a:prstGeom prst="rect">
              <a:avLst/>
            </a:prstGeom>
          </p:spPr>
        </p:pic>
        <p:sp>
          <p:nvSpPr>
            <p:cNvPr id="13" name="Rectangle 12"/>
            <p:cNvSpPr/>
            <p:nvPr/>
          </p:nvSpPr>
          <p:spPr>
            <a:xfrm>
              <a:off x="2507896" y="6112606"/>
              <a:ext cx="1953617" cy="309318"/>
            </a:xfrm>
            <a:prstGeom prst="rect">
              <a:avLst/>
            </a:prstGeom>
          </p:spPr>
          <p:txBody>
            <a:bodyPr wrap="none">
              <a:spAutoFit/>
            </a:bodyPr>
            <a:lstStyle/>
            <a:p>
              <a:pPr algn="ctr"/>
              <a:r>
                <a:rPr lang="en-US" sz="2000" dirty="0" smtClean="0"/>
                <a:t>Resource </a:t>
              </a:r>
              <a:r>
                <a:rPr lang="en-US" sz="2000" smtClean="0"/>
                <a:t>Plane </a:t>
              </a:r>
              <a:endParaRPr lang="en-US" sz="2000" dirty="0"/>
            </a:p>
          </p:txBody>
        </p:sp>
      </p:grpSp>
      <p:grpSp>
        <p:nvGrpSpPr>
          <p:cNvPr id="14" name="Group 13"/>
          <p:cNvGrpSpPr/>
          <p:nvPr/>
        </p:nvGrpSpPr>
        <p:grpSpPr>
          <a:xfrm>
            <a:off x="9126238" y="4692354"/>
            <a:ext cx="2108668" cy="858284"/>
            <a:chOff x="3258283" y="4598150"/>
            <a:chExt cx="2243969" cy="585252"/>
          </a:xfrm>
        </p:grpSpPr>
        <p:pic>
          <p:nvPicPr>
            <p:cNvPr id="15" name="Picture 14"/>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3258283" y="4598150"/>
              <a:ext cx="2243969" cy="585252"/>
            </a:xfrm>
            <a:prstGeom prst="rect">
              <a:avLst/>
            </a:prstGeom>
          </p:spPr>
        </p:pic>
        <p:sp>
          <p:nvSpPr>
            <p:cNvPr id="16" name="Rectangle 15"/>
            <p:cNvSpPr/>
            <p:nvPr/>
          </p:nvSpPr>
          <p:spPr>
            <a:xfrm>
              <a:off x="3403458" y="4787099"/>
              <a:ext cx="1953617" cy="309318"/>
            </a:xfrm>
            <a:prstGeom prst="rect">
              <a:avLst/>
            </a:prstGeom>
          </p:spPr>
          <p:txBody>
            <a:bodyPr wrap="none">
              <a:spAutoFit/>
            </a:bodyPr>
            <a:lstStyle/>
            <a:p>
              <a:pPr algn="ctr"/>
              <a:r>
                <a:rPr lang="en-US" sz="2000" smtClean="0"/>
                <a:t>Resource Plane</a:t>
              </a:r>
              <a:endParaRPr lang="en-US" sz="2000" dirty="0"/>
            </a:p>
          </p:txBody>
        </p:sp>
      </p:grpSp>
      <p:cxnSp>
        <p:nvCxnSpPr>
          <p:cNvPr id="21" name="Straight Arrow Connector 20"/>
          <p:cNvCxnSpPr>
            <a:endCxn id="9" idx="1"/>
          </p:cNvCxnSpPr>
          <p:nvPr/>
        </p:nvCxnSpPr>
        <p:spPr>
          <a:xfrm>
            <a:off x="6174299" y="2316445"/>
            <a:ext cx="2404699" cy="9919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63837" y="2694248"/>
            <a:ext cx="525546" cy="1465769"/>
          </a:xfrm>
          <a:prstGeom prst="rect">
            <a:avLst/>
          </a:prstGeom>
        </p:spPr>
      </p:pic>
      <p:sp>
        <p:nvSpPr>
          <p:cNvPr id="19" name="Vertical Scroll 18"/>
          <p:cNvSpPr/>
          <p:nvPr/>
        </p:nvSpPr>
        <p:spPr>
          <a:xfrm>
            <a:off x="3865337" y="1856499"/>
            <a:ext cx="319491" cy="516902"/>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12" idx="3"/>
            <a:endCxn id="15" idx="1"/>
          </p:cNvCxnSpPr>
          <p:nvPr/>
        </p:nvCxnSpPr>
        <p:spPr>
          <a:xfrm>
            <a:off x="8482147" y="5048266"/>
            <a:ext cx="644091" cy="7323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ular Callout 19"/>
          <p:cNvSpPr/>
          <p:nvPr/>
        </p:nvSpPr>
        <p:spPr>
          <a:xfrm>
            <a:off x="1738074" y="972744"/>
            <a:ext cx="1686365" cy="778957"/>
          </a:xfrm>
          <a:prstGeom prst="wedgeRoundRectCallout">
            <a:avLst>
              <a:gd name="adj1" fmla="val 80786"/>
              <a:gd name="adj2" fmla="val 93367"/>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Programming model at controller</a:t>
            </a:r>
            <a:endParaRPr lang="en-US"/>
          </a:p>
        </p:txBody>
      </p:sp>
      <p:sp>
        <p:nvSpPr>
          <p:cNvPr id="23" name="Can 22"/>
          <p:cNvSpPr/>
          <p:nvPr/>
        </p:nvSpPr>
        <p:spPr>
          <a:xfrm>
            <a:off x="4363959" y="2131939"/>
            <a:ext cx="399756" cy="352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a:off x="4863158" y="2146628"/>
            <a:ext cx="399756" cy="352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n 28"/>
          <p:cNvSpPr/>
          <p:nvPr/>
        </p:nvSpPr>
        <p:spPr>
          <a:xfrm>
            <a:off x="5372970" y="2146628"/>
            <a:ext cx="399756" cy="352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145397">
            <a:off x="10041768" y="2766457"/>
            <a:ext cx="525546" cy="2274191"/>
          </a:xfrm>
          <a:prstGeom prst="rect">
            <a:avLst/>
          </a:prstGeom>
        </p:spPr>
      </p:pic>
      <p:grpSp>
        <p:nvGrpSpPr>
          <p:cNvPr id="52" name="Group 51"/>
          <p:cNvGrpSpPr/>
          <p:nvPr/>
        </p:nvGrpSpPr>
        <p:grpSpPr>
          <a:xfrm>
            <a:off x="2170893" y="4426217"/>
            <a:ext cx="4236648" cy="1361864"/>
            <a:chOff x="2816819" y="4329057"/>
            <a:chExt cx="4236648" cy="1361864"/>
          </a:xfrm>
        </p:grpSpPr>
        <p:sp>
          <p:nvSpPr>
            <p:cNvPr id="30" name="Rectangle 29"/>
            <p:cNvSpPr/>
            <p:nvPr/>
          </p:nvSpPr>
          <p:spPr>
            <a:xfrm>
              <a:off x="2834701"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Network Resource </a:t>
              </a:r>
              <a:r>
                <a:rPr lang="en-US" sz="1400" dirty="0" err="1" smtClean="0"/>
                <a:t>CtrlModel</a:t>
              </a:r>
              <a:endParaRPr lang="en-US" sz="1400" dirty="0"/>
            </a:p>
          </p:txBody>
        </p:sp>
        <p:sp>
          <p:nvSpPr>
            <p:cNvPr id="36" name="Rectangle 35"/>
            <p:cNvSpPr/>
            <p:nvPr/>
          </p:nvSpPr>
          <p:spPr>
            <a:xfrm>
              <a:off x="2834700" y="4714130"/>
              <a:ext cx="2091503" cy="2984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Local Control</a:t>
              </a:r>
              <a:endParaRPr lang="en-US" sz="1400" dirty="0"/>
            </a:p>
          </p:txBody>
        </p:sp>
        <p:sp>
          <p:nvSpPr>
            <p:cNvPr id="37" name="Rectangle 36"/>
            <p:cNvSpPr/>
            <p:nvPr/>
          </p:nvSpPr>
          <p:spPr>
            <a:xfrm>
              <a:off x="2816819" y="4329057"/>
              <a:ext cx="4218767" cy="3414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Aggregation Control</a:t>
              </a:r>
              <a:endParaRPr lang="en-US" sz="1400" dirty="0"/>
            </a:p>
          </p:txBody>
        </p:sp>
        <p:sp>
          <p:nvSpPr>
            <p:cNvPr id="38" name="Rectangle 37"/>
            <p:cNvSpPr/>
            <p:nvPr/>
          </p:nvSpPr>
          <p:spPr>
            <a:xfrm>
              <a:off x="3895567"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Compute</a:t>
              </a:r>
              <a:br>
                <a:rPr lang="en-US" sz="1400" dirty="0" smtClean="0"/>
              </a:br>
              <a:r>
                <a:rPr lang="en-US" sz="1400" dirty="0" smtClean="0"/>
                <a:t>Resource </a:t>
              </a:r>
              <a:r>
                <a:rPr lang="en-US" sz="1400" dirty="0" err="1" smtClean="0"/>
                <a:t>CtrlModel</a:t>
              </a:r>
              <a:endParaRPr lang="en-US" sz="1400" dirty="0"/>
            </a:p>
          </p:txBody>
        </p:sp>
        <p:sp>
          <p:nvSpPr>
            <p:cNvPr id="39" name="Rectangle 38"/>
            <p:cNvSpPr/>
            <p:nvPr/>
          </p:nvSpPr>
          <p:spPr>
            <a:xfrm>
              <a:off x="4956433"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Storage</a:t>
              </a:r>
              <a:br>
                <a:rPr lang="en-US" sz="1400" dirty="0" smtClean="0"/>
              </a:br>
              <a:r>
                <a:rPr lang="en-US" sz="1400" dirty="0" smtClean="0"/>
                <a:t>Resource </a:t>
              </a:r>
              <a:r>
                <a:rPr lang="en-US" sz="1400" dirty="0" err="1" smtClean="0"/>
                <a:t>CtrlModel</a:t>
              </a:r>
              <a:endParaRPr lang="en-US" sz="1400" dirty="0"/>
            </a:p>
          </p:txBody>
        </p:sp>
        <p:sp>
          <p:nvSpPr>
            <p:cNvPr id="40" name="Rectangle 39"/>
            <p:cNvSpPr/>
            <p:nvPr/>
          </p:nvSpPr>
          <p:spPr>
            <a:xfrm>
              <a:off x="6022830"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Mobility</a:t>
              </a:r>
              <a:br>
                <a:rPr lang="en-US" sz="1400" dirty="0" smtClean="0"/>
              </a:br>
              <a:r>
                <a:rPr lang="en-US" sz="1400" dirty="0" smtClean="0"/>
                <a:t>Resource </a:t>
              </a:r>
              <a:r>
                <a:rPr lang="en-US" sz="1400" dirty="0" err="1" smtClean="0"/>
                <a:t>CtrlModel</a:t>
              </a:r>
              <a:endParaRPr lang="en-US" sz="1400" dirty="0"/>
            </a:p>
          </p:txBody>
        </p:sp>
        <p:sp>
          <p:nvSpPr>
            <p:cNvPr id="45" name="Rectangle 44"/>
            <p:cNvSpPr/>
            <p:nvPr/>
          </p:nvSpPr>
          <p:spPr>
            <a:xfrm>
              <a:off x="4964373" y="4714130"/>
              <a:ext cx="2089094" cy="30181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Global Control</a:t>
              </a:r>
              <a:endParaRPr lang="en-US" sz="1400" dirty="0"/>
            </a:p>
          </p:txBody>
        </p:sp>
      </p:grpSp>
      <p:sp>
        <p:nvSpPr>
          <p:cNvPr id="46" name="Rounded Rectangular Callout 45"/>
          <p:cNvSpPr/>
          <p:nvPr/>
        </p:nvSpPr>
        <p:spPr>
          <a:xfrm>
            <a:off x="461719" y="2484007"/>
            <a:ext cx="1790326" cy="1065455"/>
          </a:xfrm>
          <a:prstGeom prst="wedgeRoundRectCallout">
            <a:avLst>
              <a:gd name="adj1" fmla="val 50022"/>
              <a:gd name="adj2" fmla="val 102664"/>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Programming model at individual resource node</a:t>
            </a:r>
            <a:endParaRPr lang="en-US" dirty="0"/>
          </a:p>
        </p:txBody>
      </p:sp>
      <p:sp>
        <p:nvSpPr>
          <p:cNvPr id="47" name="Rounded Rectangular Callout 46"/>
          <p:cNvSpPr/>
          <p:nvPr/>
        </p:nvSpPr>
        <p:spPr>
          <a:xfrm>
            <a:off x="6691822" y="1171525"/>
            <a:ext cx="1790326" cy="839051"/>
          </a:xfrm>
          <a:prstGeom prst="wedgeRoundRectCallout">
            <a:avLst>
              <a:gd name="adj1" fmla="val 12798"/>
              <a:gd name="adj2" fmla="val 93937"/>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Programming model for coordination</a:t>
            </a:r>
            <a:endParaRPr lang="en-US" dirty="0"/>
          </a:p>
        </p:txBody>
      </p:sp>
      <p:pic>
        <p:nvPicPr>
          <p:cNvPr id="53" name="Picture 5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7490" y="2755123"/>
            <a:ext cx="525546" cy="1465769"/>
          </a:xfrm>
          <a:prstGeom prst="rect">
            <a:avLst/>
          </a:prstGeom>
        </p:spPr>
      </p:pic>
      <p:sp>
        <p:nvSpPr>
          <p:cNvPr id="54" name="Rectangle 53"/>
          <p:cNvSpPr/>
          <p:nvPr/>
        </p:nvSpPr>
        <p:spPr>
          <a:xfrm>
            <a:off x="2108901" y="4281767"/>
            <a:ext cx="4384890" cy="16695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flipV="1">
            <a:off x="4202641" y="2932052"/>
            <a:ext cx="155269" cy="570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051547" y="3059967"/>
            <a:ext cx="274434" cy="369332"/>
          </a:xfrm>
          <a:prstGeom prst="rect">
            <a:avLst/>
          </a:prstGeom>
          <a:noFill/>
        </p:spPr>
        <p:txBody>
          <a:bodyPr wrap="none" rtlCol="0">
            <a:spAutoFit/>
          </a:bodyPr>
          <a:lstStyle/>
          <a:p>
            <a:r>
              <a:rPr lang="en-US" smtClean="0"/>
              <a:t>s</a:t>
            </a:r>
            <a:endParaRPr lang="en-US"/>
          </a:p>
        </p:txBody>
      </p:sp>
      <p:sp>
        <p:nvSpPr>
          <p:cNvPr id="58" name="TextBox 57"/>
          <p:cNvSpPr txBox="1"/>
          <p:nvPr/>
        </p:nvSpPr>
        <p:spPr>
          <a:xfrm>
            <a:off x="5398411" y="2972344"/>
            <a:ext cx="543739" cy="369332"/>
          </a:xfrm>
          <a:prstGeom prst="rect">
            <a:avLst/>
          </a:prstGeom>
          <a:noFill/>
        </p:spPr>
        <p:txBody>
          <a:bodyPr wrap="none" rtlCol="0">
            <a:spAutoFit/>
          </a:bodyPr>
          <a:lstStyle/>
          <a:p>
            <a:r>
              <a:rPr lang="en-US" dirty="0"/>
              <a:t>f</a:t>
            </a:r>
            <a:r>
              <a:rPr lang="en-US" dirty="0" smtClean="0"/>
              <a:t>(s’)</a:t>
            </a:r>
            <a:endParaRPr lang="en-US" dirty="0"/>
          </a:p>
        </p:txBody>
      </p:sp>
      <p:cxnSp>
        <p:nvCxnSpPr>
          <p:cNvPr id="59" name="Straight Arrow Connector 58"/>
          <p:cNvCxnSpPr/>
          <p:nvPr/>
        </p:nvCxnSpPr>
        <p:spPr>
          <a:xfrm flipH="1">
            <a:off x="5371101" y="2853662"/>
            <a:ext cx="23435" cy="624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06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(Near-Term) SDC Programming Abstraction Components</a:t>
            </a:r>
            <a:endParaRPr lang="en-US" dirty="0"/>
          </a:p>
        </p:txBody>
      </p:sp>
      <p:grpSp>
        <p:nvGrpSpPr>
          <p:cNvPr id="17" name="Group 16"/>
          <p:cNvGrpSpPr/>
          <p:nvPr/>
        </p:nvGrpSpPr>
        <p:grpSpPr>
          <a:xfrm>
            <a:off x="1431235" y="5077487"/>
            <a:ext cx="6465913" cy="872740"/>
            <a:chOff x="0" y="78"/>
            <a:chExt cx="2864843" cy="1618323"/>
          </a:xfrm>
          <a:noFill/>
        </p:grpSpPr>
        <p:sp>
          <p:nvSpPr>
            <p:cNvPr id="18" name="Rounded Rectangle 17"/>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smtClean="0"/>
                <a:t>Fault-Tolerant Fragmentation-Aware Data Store</a:t>
              </a:r>
              <a:endParaRPr lang="en-US" sz="2000" kern="1200" dirty="0"/>
            </a:p>
          </p:txBody>
        </p:sp>
      </p:grpSp>
      <p:grpSp>
        <p:nvGrpSpPr>
          <p:cNvPr id="20" name="Group 19"/>
          <p:cNvGrpSpPr/>
          <p:nvPr/>
        </p:nvGrpSpPr>
        <p:grpSpPr>
          <a:xfrm>
            <a:off x="7536910" y="1867066"/>
            <a:ext cx="1991404" cy="4057600"/>
            <a:chOff x="0" y="78"/>
            <a:chExt cx="2864843" cy="3793109"/>
          </a:xfrm>
          <a:noFill/>
        </p:grpSpPr>
        <p:sp>
          <p:nvSpPr>
            <p:cNvPr id="21" name="Rounded Rectangle 20"/>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ounded Rectangle 4"/>
            <p:cNvSpPr/>
            <p:nvPr/>
          </p:nvSpPr>
          <p:spPr>
            <a:xfrm>
              <a:off x="47399" y="47477"/>
              <a:ext cx="2467201" cy="374571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smtClean="0"/>
                <a:t>Autonomy Maximization SDC </a:t>
              </a:r>
              <a:r>
                <a:rPr lang="en-US" sz="2000" smtClean="0"/>
                <a:t>Program Generation</a:t>
              </a:r>
              <a:endParaRPr lang="en-US" sz="2000" kern="1200" dirty="0"/>
            </a:p>
          </p:txBody>
        </p:sp>
      </p:grpSp>
      <p:grpSp>
        <p:nvGrpSpPr>
          <p:cNvPr id="23" name="Group 22"/>
          <p:cNvGrpSpPr/>
          <p:nvPr/>
        </p:nvGrpSpPr>
        <p:grpSpPr>
          <a:xfrm>
            <a:off x="1431235" y="4028369"/>
            <a:ext cx="6465913" cy="872740"/>
            <a:chOff x="0" y="78"/>
            <a:chExt cx="2864843" cy="1618323"/>
          </a:xfrm>
          <a:noFill/>
        </p:grpSpPr>
        <p:sp>
          <p:nvSpPr>
            <p:cNvPr id="24" name="Rounded Rectangle 23"/>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a:t>Data-Change-Centric Programming to Data Dynamicity-Agnostic </a:t>
              </a:r>
              <a:r>
                <a:rPr lang="en-US" sz="2000" dirty="0" smtClean="0"/>
                <a:t>Programming </a:t>
              </a:r>
              <a:br>
                <a:rPr lang="en-US" sz="2000" dirty="0" smtClean="0"/>
              </a:br>
              <a:r>
                <a:rPr lang="en-US" sz="2000" dirty="0" smtClean="0"/>
                <a:t>(Q1—ODL project)</a:t>
              </a:r>
              <a:endParaRPr lang="en-US" sz="2000" dirty="0"/>
            </a:p>
          </p:txBody>
        </p:sp>
      </p:grpSp>
      <p:grpSp>
        <p:nvGrpSpPr>
          <p:cNvPr id="26" name="Group 25"/>
          <p:cNvGrpSpPr/>
          <p:nvPr/>
        </p:nvGrpSpPr>
        <p:grpSpPr>
          <a:xfrm>
            <a:off x="1431236" y="2958897"/>
            <a:ext cx="6440216" cy="872740"/>
            <a:chOff x="0" y="78"/>
            <a:chExt cx="2864843" cy="1618323"/>
          </a:xfrm>
          <a:noFill/>
        </p:grpSpPr>
        <p:sp>
          <p:nvSpPr>
            <p:cNvPr id="27" name="Rounded Rectangle 26"/>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1600" dirty="0"/>
                <a:t>From Low-Level </a:t>
              </a:r>
              <a:r>
                <a:rPr lang="en-US" sz="1600" dirty="0" err="1"/>
                <a:t>Datapath</a:t>
              </a:r>
              <a:r>
                <a:rPr lang="en-US" sz="1600" dirty="0"/>
                <a:t>-Aware Programming to High-Level </a:t>
              </a:r>
              <a:r>
                <a:rPr lang="en-US" sz="1600" dirty="0" err="1"/>
                <a:t>Datapath</a:t>
              </a:r>
              <a:r>
                <a:rPr lang="en-US" sz="1600" dirty="0"/>
                <a:t> Agnostic </a:t>
              </a:r>
              <a:r>
                <a:rPr lang="en-US" sz="1600" dirty="0" smtClean="0"/>
                <a:t>Programming </a:t>
              </a:r>
              <a:br>
                <a:rPr lang="en-US" sz="1600" dirty="0" smtClean="0"/>
              </a:br>
              <a:r>
                <a:rPr lang="en-US" sz="1600" dirty="0" smtClean="0"/>
                <a:t>(Q2: L2-L7 ODL project; Q3: </a:t>
              </a:r>
              <a:r>
                <a:rPr lang="en-US" sz="1600" dirty="0" smtClean="0"/>
                <a:t>SDR+P4; </a:t>
              </a:r>
              <a:r>
                <a:rPr lang="en-US" sz="1600" smtClean="0"/>
                <a:t>other L8/transformation </a:t>
              </a:r>
              <a:r>
                <a:rPr lang="en-US" sz="1600" dirty="0" smtClean="0"/>
                <a:t>later)</a:t>
              </a:r>
              <a:endParaRPr lang="en-US" sz="1600" dirty="0"/>
            </a:p>
          </p:txBody>
        </p:sp>
      </p:grpSp>
      <p:grpSp>
        <p:nvGrpSpPr>
          <p:cNvPr id="29" name="Group 28"/>
          <p:cNvGrpSpPr/>
          <p:nvPr/>
        </p:nvGrpSpPr>
        <p:grpSpPr>
          <a:xfrm>
            <a:off x="1431236" y="1903391"/>
            <a:ext cx="6465912" cy="872740"/>
            <a:chOff x="0" y="78"/>
            <a:chExt cx="2864843" cy="1618323"/>
          </a:xfrm>
          <a:noFill/>
        </p:grpSpPr>
        <p:sp>
          <p:nvSpPr>
            <p:cNvPr id="30" name="Rounded Rectangle 29"/>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a:t>Coalition State </a:t>
              </a:r>
              <a:r>
                <a:rPr lang="en-US" sz="2000" dirty="0" smtClean="0"/>
                <a:t>Abstraction </a:t>
              </a:r>
              <a:br>
                <a:rPr lang="en-US" sz="2000" dirty="0" smtClean="0"/>
              </a:br>
              <a:r>
                <a:rPr lang="en-US" sz="2000" dirty="0" smtClean="0"/>
                <a:t>(Q5)</a:t>
              </a:r>
              <a:endParaRPr lang="en-US" sz="2000" dirty="0"/>
            </a:p>
          </p:txBody>
        </p:sp>
      </p:grpSp>
      <p:grpSp>
        <p:nvGrpSpPr>
          <p:cNvPr id="32" name="Group 31"/>
          <p:cNvGrpSpPr/>
          <p:nvPr/>
        </p:nvGrpSpPr>
        <p:grpSpPr>
          <a:xfrm>
            <a:off x="9362396" y="1868843"/>
            <a:ext cx="1991404" cy="4057600"/>
            <a:chOff x="0" y="78"/>
            <a:chExt cx="2864843" cy="3793109"/>
          </a:xfrm>
          <a:noFill/>
        </p:grpSpPr>
        <p:sp>
          <p:nvSpPr>
            <p:cNvPr id="33" name="Rounded Rectangle 32"/>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ounded Rectangle 4"/>
            <p:cNvSpPr/>
            <p:nvPr/>
          </p:nvSpPr>
          <p:spPr>
            <a:xfrm>
              <a:off x="47399" y="47477"/>
              <a:ext cx="2467201" cy="374571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smtClean="0"/>
                <a:t>Controller </a:t>
              </a:r>
              <a:r>
                <a:rPr lang="en-US" sz="2000" dirty="0" err="1" smtClean="0"/>
                <a:t>Autoscaling</a:t>
              </a:r>
              <a:r>
                <a:rPr lang="en-US" sz="2000" dirty="0" smtClean="0"/>
                <a:t> (Q5)</a:t>
              </a:r>
              <a:endParaRPr lang="en-US" sz="2000" kern="1200" dirty="0"/>
            </a:p>
          </p:txBody>
        </p:sp>
      </p:grpSp>
    </p:spTree>
    <p:extLst>
      <p:ext uri="{BB962C8B-B14F-4D97-AF65-F5344CB8AC3E}">
        <p14:creationId xmlns:p14="http://schemas.microsoft.com/office/powerpoint/2010/main" val="9882565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Details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9680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TotalTime>
  <Words>2534</Words>
  <Application>Microsoft Macintosh PowerPoint</Application>
  <PresentationFormat>Widescreen</PresentationFormat>
  <Paragraphs>475</Paragraphs>
  <Slides>31</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Calibri</vt:lpstr>
      <vt:lpstr>Calibri Light</vt:lpstr>
      <vt:lpstr>Helvetica Neue</vt:lpstr>
      <vt:lpstr>Helvetica Neue Light</vt:lpstr>
      <vt:lpstr>Lucida Grande</vt:lpstr>
      <vt:lpstr>Mangal</vt:lpstr>
      <vt:lpstr>Menlo Bold</vt:lpstr>
      <vt:lpstr>Menlo Regular</vt:lpstr>
      <vt:lpstr>ＭＳ Ｐゴシック</vt:lpstr>
      <vt:lpstr>Yu Gothic</vt:lpstr>
      <vt:lpstr>微软雅黑</vt:lpstr>
      <vt:lpstr>Arial</vt:lpstr>
      <vt:lpstr>Office Theme</vt:lpstr>
      <vt:lpstr>Dynamic and Self-Optimizing Control Plane for Software Defined Coalitions</vt:lpstr>
      <vt:lpstr>Big Picture</vt:lpstr>
      <vt:lpstr>Key Architecture Element: Self-Optimizing Dynamicity</vt:lpstr>
      <vt:lpstr>Key Architecture Element: Infrastructure w/ Coalition</vt:lpstr>
      <vt:lpstr>From Concepts to Realization</vt:lpstr>
      <vt:lpstr>SDC Programming Abstraction as Integrator</vt:lpstr>
      <vt:lpstr>SDC Programming Focus Areas</vt:lpstr>
      <vt:lpstr>(Near-Term) SDC Programming Abstraction Components</vt:lpstr>
      <vt:lpstr>Details</vt:lpstr>
      <vt:lpstr>Example: Network Resource Control</vt:lpstr>
      <vt:lpstr>Example Policy</vt:lpstr>
      <vt:lpstr>All Manual (Human-Intelligence) Control Programming</vt:lpstr>
      <vt:lpstr>All Manual (Human-Intelligence) Control Programming</vt:lpstr>
      <vt:lpstr>Does the Inserted Code Work?</vt:lpstr>
      <vt:lpstr>High-Level SDC Control Programming Abstraction: Initial Design (SDN)</vt:lpstr>
      <vt:lpstr>SDC Control Programming: Example</vt:lpstr>
      <vt:lpstr>How to Derive Code from a High-Level Description?</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Next Steps</vt:lpstr>
      <vt:lpstr>Backup Slides</vt:lpstr>
      <vt:lpstr>Key Architecture Element: East-West Interface  as Systematic Problem Decomposition</vt:lpstr>
      <vt:lpstr>Key Architecture Element: Controlled,  Self-Optimizing Dynamicity</vt:lpstr>
      <vt:lpstr>Magellan Program to Command and Control</vt:lpstr>
      <vt:lpstr>Key Architecture Element: Self-Optimizing Dynamicity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and Self-Optimized Control Plane for Software Defined Coalitions</dc:title>
  <dc:creator>Richard Yang</dc:creator>
  <cp:lastModifiedBy>Richard Yang</cp:lastModifiedBy>
  <cp:revision>91</cp:revision>
  <dcterms:created xsi:type="dcterms:W3CDTF">2016-12-02T02:31:37Z</dcterms:created>
  <dcterms:modified xsi:type="dcterms:W3CDTF">2016-12-05T13:04:32Z</dcterms:modified>
</cp:coreProperties>
</file>